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7"/>
  </p:notesMasterIdLst>
  <p:sldIdLst>
    <p:sldId id="380" r:id="rId2"/>
    <p:sldId id="353" r:id="rId3"/>
    <p:sldId id="354" r:id="rId4"/>
    <p:sldId id="355" r:id="rId5"/>
    <p:sldId id="356" r:id="rId6"/>
    <p:sldId id="357" r:id="rId7"/>
    <p:sldId id="358" r:id="rId8"/>
    <p:sldId id="360" r:id="rId9"/>
    <p:sldId id="359" r:id="rId10"/>
    <p:sldId id="361" r:id="rId11"/>
    <p:sldId id="362" r:id="rId12"/>
    <p:sldId id="363" r:id="rId13"/>
    <p:sldId id="364" r:id="rId14"/>
    <p:sldId id="365" r:id="rId15"/>
    <p:sldId id="366" r:id="rId16"/>
    <p:sldId id="367" r:id="rId17"/>
    <p:sldId id="370" r:id="rId18"/>
    <p:sldId id="371" r:id="rId19"/>
    <p:sldId id="373" r:id="rId20"/>
    <p:sldId id="372" r:id="rId21"/>
    <p:sldId id="374" r:id="rId22"/>
    <p:sldId id="375" r:id="rId23"/>
    <p:sldId id="377" r:id="rId24"/>
    <p:sldId id="376" r:id="rId25"/>
    <p:sldId id="378" r:id="rId26"/>
    <p:sldId id="379" r:id="rId27"/>
    <p:sldId id="381" r:id="rId28"/>
    <p:sldId id="389" r:id="rId29"/>
    <p:sldId id="388" r:id="rId30"/>
    <p:sldId id="382" r:id="rId31"/>
    <p:sldId id="383" r:id="rId32"/>
    <p:sldId id="384" r:id="rId33"/>
    <p:sldId id="385" r:id="rId34"/>
    <p:sldId id="386" r:id="rId35"/>
    <p:sldId id="387" r:id="rId3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72"/>
  </p:normalViewPr>
  <p:slideViewPr>
    <p:cSldViewPr snapToGrid="0" snapToObjects="1">
      <p:cViewPr varScale="1">
        <p:scale>
          <a:sx n="119" d="100"/>
          <a:sy n="119" d="100"/>
        </p:scale>
        <p:origin x="31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D941C5-04FA-3546-864D-C2E6768C6D92}" type="datetimeFigureOut">
              <a:rPr lang="fr-FR" smtClean="0"/>
              <a:t>02/09/2019</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041D42-060A-6043-8B18-D5F74D5955D4}" type="slidenum">
              <a:rPr lang="fr-FR" smtClean="0"/>
              <a:t>‹N°›</a:t>
            </a:fld>
            <a:endParaRPr lang="fr-FR"/>
          </a:p>
        </p:txBody>
      </p:sp>
    </p:spTree>
    <p:extLst>
      <p:ext uri="{BB962C8B-B14F-4D97-AF65-F5344CB8AC3E}">
        <p14:creationId xmlns:p14="http://schemas.microsoft.com/office/powerpoint/2010/main" val="1432632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21105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93978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002351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951909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735856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797369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052634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760245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50282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025184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7476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008555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048450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71981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004618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32427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030963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234841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40393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47876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731564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5860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626045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31</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0340273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32</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0335396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288186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34</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192998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35</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739150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141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32852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02401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590349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90977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e l’en-tête 3"/>
          <p:cNvSpPr>
            <a:spLocks noGrp="1"/>
          </p:cNvSpPr>
          <p:nvPr>
            <p:ph type="hd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t>Pape Mamadou Djidiack FAYE, Enseignant chercheur</a:t>
            </a:r>
          </a:p>
        </p:txBody>
      </p:sp>
      <p:sp>
        <p:nvSpPr>
          <p:cNvPr id="5" name="Espace réservé du numéro de diapositive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D1F503A-7D6B-FA47-B842-0281898A5C2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59050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fr-FR"/>
              <a:t>Cliquez et modifiez le titre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en-US" dirty="0"/>
          </a:p>
        </p:txBody>
      </p:sp>
      <p:sp>
        <p:nvSpPr>
          <p:cNvPr id="4" name="Date Placeholder 3"/>
          <p:cNvSpPr>
            <a:spLocks noGrp="1"/>
          </p:cNvSpPr>
          <p:nvPr>
            <p:ph type="dt" sz="half" idx="10"/>
          </p:nvPr>
        </p:nvSpPr>
        <p:spPr/>
        <p:txBody>
          <a:bodyPr/>
          <a:lstStyle/>
          <a:p>
            <a:fld id="{3306EFAF-0FC9-354F-8DE2-26D7A95D2155}" type="datetime1">
              <a:rPr lang="fr-SN" smtClean="0"/>
              <a:t>02/09/2019</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r>
              <a:rPr lang="en-US"/>
              <a:t>Pape Mamadou Djidiack FAYE, Enseignant chercheur</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650828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fr-FR"/>
              <a:t>Cliquez et modifiez le titre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Faire glisser l'image vers l'espace réservé ou cliquer sur l'icône pour l'ajouter</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1891E87C-E34C-5A48-9F4D-DC11B21431EE}" type="datetime1">
              <a:rPr lang="fr-SN" smtClean="0"/>
              <a:t>02/09/2019</a:t>
            </a:fld>
            <a:endParaRPr lang="en-US" dirty="0"/>
          </a:p>
        </p:txBody>
      </p:sp>
      <p:sp>
        <p:nvSpPr>
          <p:cNvPr id="6" name="Footer Placeholder 5"/>
          <p:cNvSpPr>
            <a:spLocks noGrp="1"/>
          </p:cNvSpPr>
          <p:nvPr>
            <p:ph type="ftr" sz="quarter" idx="11"/>
          </p:nvPr>
        </p:nvSpPr>
        <p:spPr/>
        <p:txBody>
          <a:bodyPr/>
          <a:lstStyle/>
          <a:p>
            <a:r>
              <a:rPr lang="en-US"/>
              <a:t>Pape Mamadou Djidiack FAYE, Enseignant chercheur</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4285623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fr-FR"/>
              <a:t>Cliquez et modifiez le titre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2C3B8D37-D354-5346-AF47-A43CECFD13DF}" type="datetime1">
              <a:rPr lang="fr-SN" smtClean="0"/>
              <a:t>02/09/2019</a:t>
            </a:fld>
            <a:endParaRPr lang="en-US" dirty="0"/>
          </a:p>
        </p:txBody>
      </p:sp>
      <p:sp>
        <p:nvSpPr>
          <p:cNvPr id="5" name="Footer Placeholder 4"/>
          <p:cNvSpPr>
            <a:spLocks noGrp="1"/>
          </p:cNvSpPr>
          <p:nvPr>
            <p:ph type="ftr" sz="quarter" idx="11"/>
          </p:nvPr>
        </p:nvSpPr>
        <p:spPr/>
        <p:txBody>
          <a:bodyPr/>
          <a:lstStyle/>
          <a:p>
            <a:r>
              <a:rPr lang="en-US"/>
              <a:t>Pape Mamadou Djidiack FAYE, Enseignant chercheur</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41817707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fr-FR"/>
              <a:t>Cliquez et modifiez le titre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FB02BAF8-333C-4A47-AEC9-CBA8E73FF168}" type="datetime1">
              <a:rPr lang="fr-SN" smtClean="0"/>
              <a:t>02/09/2019</a:t>
            </a:fld>
            <a:endParaRPr lang="en-US" dirty="0"/>
          </a:p>
        </p:txBody>
      </p:sp>
      <p:sp>
        <p:nvSpPr>
          <p:cNvPr id="5" name="Footer Placeholder 4"/>
          <p:cNvSpPr>
            <a:spLocks noGrp="1"/>
          </p:cNvSpPr>
          <p:nvPr>
            <p:ph type="ftr" sz="quarter" idx="11"/>
          </p:nvPr>
        </p:nvSpPr>
        <p:spPr/>
        <p:txBody>
          <a:bodyPr/>
          <a:lstStyle/>
          <a:p>
            <a:r>
              <a:rPr lang="en-US"/>
              <a:t>Pape Mamadou Djidiack FAYE, Enseignant chercheur</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4289310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fr-FR"/>
              <a:t>Cliquez et modifiez le titre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036DD821-B201-5F49-BCAB-3C42F4CB0BD4}" type="datetime1">
              <a:rPr lang="fr-SN" smtClean="0"/>
              <a:t>02/09/2019</a:t>
            </a:fld>
            <a:endParaRPr lang="en-US" dirty="0"/>
          </a:p>
        </p:txBody>
      </p:sp>
      <p:sp>
        <p:nvSpPr>
          <p:cNvPr id="5" name="Footer Placeholder 4"/>
          <p:cNvSpPr>
            <a:spLocks noGrp="1"/>
          </p:cNvSpPr>
          <p:nvPr>
            <p:ph type="ftr" sz="quarter" idx="11"/>
          </p:nvPr>
        </p:nvSpPr>
        <p:spPr/>
        <p:txBody>
          <a:bodyPr/>
          <a:lstStyle/>
          <a:p>
            <a:r>
              <a:rPr lang="en-US"/>
              <a:t>Pape Mamadou Djidiack FAYE, Enseignant chercheur</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668148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fr-FR"/>
              <a:t>Cliquez et modifiez le titre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fr-FR"/>
              <a:t>Cliquez pour modifier les styles du texte du masque</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2466572-4C4F-D243-86FF-EC826151584A}" type="datetime1">
              <a:rPr lang="fr-SN" smtClean="0"/>
              <a:t>02/09/2019</a:t>
            </a:fld>
            <a:endParaRPr lang="en-US" dirty="0"/>
          </a:p>
        </p:txBody>
      </p:sp>
      <p:sp>
        <p:nvSpPr>
          <p:cNvPr id="5" name="Footer Placeholder 4"/>
          <p:cNvSpPr>
            <a:spLocks noGrp="1"/>
          </p:cNvSpPr>
          <p:nvPr>
            <p:ph type="ftr" sz="quarter" idx="11"/>
          </p:nvPr>
        </p:nvSpPr>
        <p:spPr/>
        <p:txBody>
          <a:bodyPr/>
          <a:lstStyle/>
          <a:p>
            <a:r>
              <a:rPr lang="en-US"/>
              <a:t>Pape Mamadou Djidiack FAYE, Enseignant chercheur</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9635659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fr-FR"/>
              <a:t>Cliquez et modifiez le titre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fr-FR"/>
              <a:t>Cliquez pour modifier les styles du texte du masque</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FF4A9DC-59DD-A64B-A006-73502457D369}" type="datetime1">
              <a:rPr lang="fr-SN" smtClean="0"/>
              <a:t>02/09/2019</a:t>
            </a:fld>
            <a:endParaRPr lang="en-US" dirty="0"/>
          </a:p>
        </p:txBody>
      </p:sp>
      <p:sp>
        <p:nvSpPr>
          <p:cNvPr id="5" name="Footer Placeholder 4"/>
          <p:cNvSpPr>
            <a:spLocks noGrp="1"/>
          </p:cNvSpPr>
          <p:nvPr>
            <p:ph type="ftr" sz="quarter" idx="11"/>
          </p:nvPr>
        </p:nvSpPr>
        <p:spPr/>
        <p:txBody>
          <a:bodyPr/>
          <a:lstStyle/>
          <a:p>
            <a:r>
              <a:rPr lang="en-US"/>
              <a:t>Pape Mamadou Djidiack FAYE, Enseignant chercheur</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4843243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fr-FR"/>
              <a:t>Cliquez et modifiez le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5DC32B9-B616-EA4D-A397-2FEF2FEF6105}" type="datetime1">
              <a:rPr lang="fr-SN" smtClean="0"/>
              <a:t>02/09/2019</a:t>
            </a:fld>
            <a:endParaRPr lang="en-US" dirty="0"/>
          </a:p>
        </p:txBody>
      </p:sp>
      <p:sp>
        <p:nvSpPr>
          <p:cNvPr id="5" name="Footer Placeholder 4"/>
          <p:cNvSpPr>
            <a:spLocks noGrp="1"/>
          </p:cNvSpPr>
          <p:nvPr>
            <p:ph type="ftr" sz="quarter" idx="11"/>
          </p:nvPr>
        </p:nvSpPr>
        <p:spPr/>
        <p:txBody>
          <a:bodyPr/>
          <a:lstStyle/>
          <a:p>
            <a:r>
              <a:rPr lang="en-US"/>
              <a:t>Pape Mamadou Djidiack FAYE, Enseignant chercheur</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1489496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fr-FR"/>
              <a:t>Cliquez et modifiez le titre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97074B3-9CA7-5B4E-91E1-40FCC77A0043}" type="datetime1">
              <a:rPr lang="fr-SN" smtClean="0"/>
              <a:t>02/09/2019</a:t>
            </a:fld>
            <a:endParaRPr lang="en-US" dirty="0"/>
          </a:p>
        </p:txBody>
      </p:sp>
      <p:sp>
        <p:nvSpPr>
          <p:cNvPr id="5" name="Footer Placeholder 4"/>
          <p:cNvSpPr>
            <a:spLocks noGrp="1"/>
          </p:cNvSpPr>
          <p:nvPr>
            <p:ph type="ftr" sz="quarter" idx="11"/>
          </p:nvPr>
        </p:nvSpPr>
        <p:spPr/>
        <p:txBody>
          <a:bodyPr/>
          <a:lstStyle/>
          <a:p>
            <a:r>
              <a:rPr lang="en-US"/>
              <a:t>Pape Mamadou Djidiack FAYE, Enseignant chercheur</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307837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Content Placeholder 2"/>
          <p:cNvSpPr>
            <a:spLocks noGrp="1"/>
          </p:cNvSpPr>
          <p:nvPr>
            <p:ph idx="1"/>
          </p:nvPr>
        </p:nvSpPr>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6600D91-229A-C04F-A3AE-6EC7CD881A90}" type="datetime1">
              <a:rPr lang="fr-SN" smtClean="0"/>
              <a:t>02/09/2019</a:t>
            </a:fld>
            <a:endParaRPr lang="en-US" dirty="0"/>
          </a:p>
        </p:txBody>
      </p:sp>
      <p:sp>
        <p:nvSpPr>
          <p:cNvPr id="5" name="Footer Placeholder 4"/>
          <p:cNvSpPr>
            <a:spLocks noGrp="1"/>
          </p:cNvSpPr>
          <p:nvPr>
            <p:ph type="ftr" sz="quarter" idx="11"/>
          </p:nvPr>
        </p:nvSpPr>
        <p:spPr/>
        <p:txBody>
          <a:bodyPr/>
          <a:lstStyle/>
          <a:p>
            <a:r>
              <a:rPr lang="en-US"/>
              <a:t>Pape Mamadou Djidiack FAYE, Enseignant chercheur</a:t>
            </a:r>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47799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fr-FR"/>
              <a:t>Cliquez et modifiez le titre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FFB910AD-A319-AA4A-9967-F16B33E3ADA8}" type="datetime1">
              <a:rPr lang="fr-SN" smtClean="0"/>
              <a:t>02/09/2019</a:t>
            </a:fld>
            <a:endParaRPr lang="en-US" dirty="0"/>
          </a:p>
        </p:txBody>
      </p:sp>
      <p:sp>
        <p:nvSpPr>
          <p:cNvPr id="5" name="Footer Placeholder 4"/>
          <p:cNvSpPr>
            <a:spLocks noGrp="1"/>
          </p:cNvSpPr>
          <p:nvPr>
            <p:ph type="ftr" sz="quarter" idx="11"/>
          </p:nvPr>
        </p:nvSpPr>
        <p:spPr/>
        <p:txBody>
          <a:bodyPr/>
          <a:lstStyle/>
          <a:p>
            <a:r>
              <a:rPr lang="en-US"/>
              <a:t>Pape Mamadou Djidiack FAYE, Enseignant chercheur</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699402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fr-FR"/>
              <a:t>Cliquez et modifiez le titre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B8D430F-D8A9-BD48-B321-956E153812E0}" type="datetime1">
              <a:rPr lang="fr-SN" smtClean="0"/>
              <a:t>02/09/2019</a:t>
            </a:fld>
            <a:endParaRPr lang="en-US" dirty="0"/>
          </a:p>
        </p:txBody>
      </p:sp>
      <p:sp>
        <p:nvSpPr>
          <p:cNvPr id="6" name="Footer Placeholder 5"/>
          <p:cNvSpPr>
            <a:spLocks noGrp="1"/>
          </p:cNvSpPr>
          <p:nvPr>
            <p:ph type="ftr" sz="quarter" idx="11"/>
          </p:nvPr>
        </p:nvSpPr>
        <p:spPr/>
        <p:txBody>
          <a:bodyPr/>
          <a:lstStyle/>
          <a:p>
            <a:r>
              <a:rPr lang="en-US"/>
              <a:t>Pape Mamadou Djidiack FAYE, Enseignant chercheur</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442491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Cliquez et modifiez le titre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5D24E4C-554C-3A4C-8F16-1766A0035D4D}" type="datetime1">
              <a:rPr lang="fr-SN" smtClean="0"/>
              <a:t>02/09/2019</a:t>
            </a:fld>
            <a:endParaRPr lang="en-US" dirty="0"/>
          </a:p>
        </p:txBody>
      </p:sp>
      <p:sp>
        <p:nvSpPr>
          <p:cNvPr id="8" name="Footer Placeholder 7"/>
          <p:cNvSpPr>
            <a:spLocks noGrp="1"/>
          </p:cNvSpPr>
          <p:nvPr>
            <p:ph type="ftr" sz="quarter" idx="11"/>
          </p:nvPr>
        </p:nvSpPr>
        <p:spPr/>
        <p:txBody>
          <a:bodyPr/>
          <a:lstStyle/>
          <a:p>
            <a:r>
              <a:rPr lang="en-US"/>
              <a:t>Pape Mamadou Djidiack FAYE, Enseignant chercheur</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072299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Date Placeholder 2"/>
          <p:cNvSpPr>
            <a:spLocks noGrp="1"/>
          </p:cNvSpPr>
          <p:nvPr>
            <p:ph type="dt" sz="half" idx="10"/>
          </p:nvPr>
        </p:nvSpPr>
        <p:spPr/>
        <p:txBody>
          <a:bodyPr/>
          <a:lstStyle/>
          <a:p>
            <a:fld id="{24616157-122A-E246-8C45-289337CE98AE}" type="datetime1">
              <a:rPr lang="fr-SN" smtClean="0"/>
              <a:t>02/09/2019</a:t>
            </a:fld>
            <a:endParaRPr lang="en-US" dirty="0"/>
          </a:p>
        </p:txBody>
      </p:sp>
      <p:sp>
        <p:nvSpPr>
          <p:cNvPr id="4" name="Footer Placeholder 3"/>
          <p:cNvSpPr>
            <a:spLocks noGrp="1"/>
          </p:cNvSpPr>
          <p:nvPr>
            <p:ph type="ftr" sz="quarter" idx="11"/>
          </p:nvPr>
        </p:nvSpPr>
        <p:spPr/>
        <p:txBody>
          <a:bodyPr/>
          <a:lstStyle/>
          <a:p>
            <a:r>
              <a:rPr lang="en-US"/>
              <a:t>Pape Mamadou Djidiack FAYE, Enseignant chercheur</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3588574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19DEF7-ADC4-C74B-A752-00989321E3AC}" type="datetime1">
              <a:rPr lang="fr-SN" smtClean="0"/>
              <a:t>02/09/2019</a:t>
            </a:fld>
            <a:endParaRPr lang="en-US" dirty="0"/>
          </a:p>
        </p:txBody>
      </p:sp>
      <p:sp>
        <p:nvSpPr>
          <p:cNvPr id="3" name="Footer Placeholder 2"/>
          <p:cNvSpPr>
            <a:spLocks noGrp="1"/>
          </p:cNvSpPr>
          <p:nvPr>
            <p:ph type="ftr" sz="quarter" idx="11"/>
          </p:nvPr>
        </p:nvSpPr>
        <p:spPr/>
        <p:txBody>
          <a:bodyPr/>
          <a:lstStyle/>
          <a:p>
            <a:r>
              <a:rPr lang="en-US"/>
              <a:t>Pape Mamadou Djidiack FAYE, Enseignant chercheur</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3240118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fr-FR"/>
              <a:t>Cliquez et modifiez le titre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7D3F627-EAFA-4B4B-94B5-205FB640B113}" type="datetime1">
              <a:rPr lang="fr-SN" smtClean="0"/>
              <a:t>02/09/2019</a:t>
            </a:fld>
            <a:endParaRPr lang="en-US" dirty="0"/>
          </a:p>
        </p:txBody>
      </p:sp>
      <p:sp>
        <p:nvSpPr>
          <p:cNvPr id="6" name="Footer Placeholder 5"/>
          <p:cNvSpPr>
            <a:spLocks noGrp="1"/>
          </p:cNvSpPr>
          <p:nvPr>
            <p:ph type="ftr" sz="quarter" idx="11"/>
          </p:nvPr>
        </p:nvSpPr>
        <p:spPr/>
        <p:txBody>
          <a:bodyPr/>
          <a:lstStyle/>
          <a:p>
            <a:r>
              <a:rPr lang="en-US"/>
              <a:t>Pape Mamadou Djidiack FAYE, Enseignant chercheur</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8485499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fr-FR"/>
              <a:t>Cliquez et modifiez le titre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Faire glisser l'image vers l'espace réservé ou cliquer sur l'icône pour l'ajouter</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AD897A4-3038-6C43-8173-8384D6B0C09D}" type="datetime1">
              <a:rPr lang="fr-SN" smtClean="0"/>
              <a:t>02/09/2019</a:t>
            </a:fld>
            <a:endParaRPr lang="en-US" dirty="0"/>
          </a:p>
        </p:txBody>
      </p:sp>
      <p:sp>
        <p:nvSpPr>
          <p:cNvPr id="6" name="Footer Placeholder 5"/>
          <p:cNvSpPr>
            <a:spLocks noGrp="1"/>
          </p:cNvSpPr>
          <p:nvPr>
            <p:ph type="ftr" sz="quarter" idx="11"/>
          </p:nvPr>
        </p:nvSpPr>
        <p:spPr/>
        <p:txBody>
          <a:bodyPr/>
          <a:lstStyle/>
          <a:p>
            <a:r>
              <a:rPr lang="en-US"/>
              <a:t>Pape Mamadou Djidiack FAYE, Enseignant chercheur</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3664483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fr-FR"/>
              <a:t>Cliquez et modifiez le titre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A956D6F-F480-AC45-A33F-8FCF3A09EFFD}" type="datetime1">
              <a:rPr lang="fr-SN" smtClean="0"/>
              <a:t>02/09/2019</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r>
              <a:rPr lang="en-US"/>
              <a:t>Pape Mamadou Djidiack FAYE, Enseignant chercheur</a:t>
            </a:r>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1224160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35016" y="2253437"/>
            <a:ext cx="10131422" cy="1481667"/>
          </a:xfrm>
        </p:spPr>
        <p:txBody>
          <a:bodyPr>
            <a:normAutofit/>
          </a:bodyPr>
          <a:lstStyle/>
          <a:p>
            <a:r>
              <a:rPr lang="fr-FR" sz="5400" b="1" dirty="0">
                <a:solidFill>
                  <a:srgbClr val="00B0F0"/>
                </a:solidFill>
              </a:rPr>
              <a:t>JSP( Java Server Pages)</a:t>
            </a:r>
          </a:p>
        </p:txBody>
      </p:sp>
      <p:sp>
        <p:nvSpPr>
          <p:cNvPr id="3" name="Sous-titre 2"/>
          <p:cNvSpPr>
            <a:spLocks noGrp="1"/>
          </p:cNvSpPr>
          <p:nvPr>
            <p:ph type="subTitle" idx="1"/>
          </p:nvPr>
        </p:nvSpPr>
        <p:spPr>
          <a:xfrm>
            <a:off x="4667777" y="4401608"/>
            <a:ext cx="6987645" cy="1388534"/>
          </a:xfrm>
        </p:spPr>
        <p:txBody>
          <a:bodyPr/>
          <a:lstStyle/>
          <a:p>
            <a:r>
              <a:rPr lang="fr-FR" dirty="0"/>
              <a:t>Pape Mamadou Djidiack FAYE, Enseignant Chercheur</a:t>
            </a:r>
          </a:p>
          <a:p>
            <a:r>
              <a:rPr lang="fr-FR" dirty="0"/>
              <a:t>Email: djidiack88@gmail.com</a:t>
            </a:r>
          </a:p>
        </p:txBody>
      </p:sp>
      <p:sp>
        <p:nvSpPr>
          <p:cNvPr id="4" name="Titre 1"/>
          <p:cNvSpPr txBox="1">
            <a:spLocks/>
          </p:cNvSpPr>
          <p:nvPr/>
        </p:nvSpPr>
        <p:spPr>
          <a:xfrm>
            <a:off x="3233199" y="-550332"/>
            <a:ext cx="8574622" cy="2616199"/>
          </a:xfrm>
          <a:prstGeom prst="rect">
            <a:avLst/>
          </a:prstGeom>
          <a:effectLst/>
        </p:spPr>
        <p:txBody>
          <a:bodyPr vert="horz" lIns="91440" tIns="45720" rIns="91440" bIns="45720" rtlCol="0" anchor="b">
            <a:normAutofit/>
          </a:bodyPr>
          <a:lstStyle>
            <a:lvl1pPr algn="r" defTabSz="457200" rtl="0" eaLnBrk="1" latinLnBrk="0" hangingPunct="1">
              <a:spcBef>
                <a:spcPct val="0"/>
              </a:spcBef>
              <a:buNone/>
              <a:defRPr sz="6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r" defTabSz="457200" rtl="0" eaLnBrk="1" fontAlgn="auto" latinLnBrk="0" hangingPunct="1">
              <a:lnSpc>
                <a:spcPct val="100000"/>
              </a:lnSpc>
              <a:spcBef>
                <a:spcPct val="0"/>
              </a:spcBef>
              <a:spcAft>
                <a:spcPts val="0"/>
              </a:spcAft>
              <a:buClrTx/>
              <a:buSzTx/>
              <a:buFontTx/>
              <a:buNone/>
              <a:tabLst/>
              <a:defRPr/>
            </a:pPr>
            <a:r>
              <a:rPr kumimoji="0" lang="fr-FR" sz="6000" b="1" i="0" u="none" strike="noStrike" kern="1200" cap="none" spc="0" normalizeH="0" baseline="0" noProof="0" dirty="0">
                <a:ln w="3175" cmpd="sng">
                  <a:noFill/>
                </a:ln>
                <a:solidFill>
                  <a:prstClr val="black"/>
                </a:solidFill>
                <a:effectLst/>
                <a:uLnTx/>
                <a:uFillTx/>
                <a:latin typeface="Corbel" panose="020B0503020204020204"/>
                <a:ea typeface="+mj-ea"/>
                <a:cs typeface="+mj-cs"/>
              </a:rPr>
              <a:t>JSP: JAVA SERVER PAGES</a:t>
            </a:r>
          </a:p>
        </p:txBody>
      </p:sp>
      <p:sp>
        <p:nvSpPr>
          <p:cNvPr id="5" name="Espace réservé du numéro de diapositive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Tree>
    <p:extLst>
      <p:ext uri="{BB962C8B-B14F-4D97-AF65-F5344CB8AC3E}">
        <p14:creationId xmlns:p14="http://schemas.microsoft.com/office/powerpoint/2010/main" val="27798716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685800"/>
            <a:ext cx="10700478" cy="6006927"/>
          </a:xfrm>
        </p:spPr>
        <p:txBody>
          <a:bodyPr>
            <a:noAutofit/>
          </a:bodyPr>
          <a:lstStyle/>
          <a:p>
            <a:pPr lvl="1"/>
            <a:r>
              <a:rPr lang="fr-FR" sz="2100" dirty="0"/>
              <a:t>Une page </a:t>
            </a:r>
            <a:r>
              <a:rPr lang="fr-FR" sz="2100" b="1" dirty="0">
                <a:solidFill>
                  <a:srgbClr val="FF0000"/>
                </a:solidFill>
              </a:rPr>
              <a:t>JSP</a:t>
            </a:r>
            <a:r>
              <a:rPr lang="fr-FR" sz="2100" dirty="0"/>
              <a:t> est constitué de plusieurs éléments: </a:t>
            </a:r>
            <a:r>
              <a:rPr lang="fr-FR" sz="2100" b="1" dirty="0">
                <a:solidFill>
                  <a:srgbClr val="FF0000"/>
                </a:solidFill>
              </a:rPr>
              <a:t>le code HTML, les directives, les commentaires, les scripts Java et les actions.</a:t>
            </a:r>
          </a:p>
          <a:p>
            <a:pPr marL="1371600" lvl="2" indent="-457200">
              <a:buFont typeface="+mj-lt"/>
              <a:buAutoNum type="arabicParenR"/>
            </a:pPr>
            <a:r>
              <a:rPr lang="fr-FR" sz="1900" b="1" dirty="0">
                <a:solidFill>
                  <a:srgbClr val="FF0000"/>
                </a:solidFill>
              </a:rPr>
              <a:t>Le code HTML </a:t>
            </a:r>
            <a:r>
              <a:rPr lang="fr-FR" sz="1900" dirty="0"/>
              <a:t>est introduit et doit être facile à modifier pour faire apparaître les parties dynamiques de la page.</a:t>
            </a:r>
          </a:p>
          <a:p>
            <a:pPr marL="1371600" lvl="2" indent="-457200">
              <a:buFont typeface="+mj-lt"/>
              <a:buAutoNum type="arabicParenR"/>
            </a:pPr>
            <a:r>
              <a:rPr lang="fr-FR" sz="1900" b="1" dirty="0">
                <a:solidFill>
                  <a:srgbClr val="FF0000"/>
                </a:solidFill>
              </a:rPr>
              <a:t>les directives </a:t>
            </a:r>
            <a:r>
              <a:rPr lang="fr-FR" sz="1900" dirty="0"/>
              <a:t>permettent de faire des import de package, de définir des pages d’erreur et les informations de sessions des pages.</a:t>
            </a:r>
          </a:p>
          <a:p>
            <a:pPr lvl="3">
              <a:buFont typeface=".AppleSystemUIFont" charset="-120"/>
              <a:buChar char="-"/>
            </a:pPr>
            <a:r>
              <a:rPr lang="fr-FR" sz="1900" b="1" dirty="0">
                <a:solidFill>
                  <a:srgbClr val="0070C0"/>
                </a:solidFill>
              </a:rPr>
              <a:t>page: </a:t>
            </a:r>
            <a:r>
              <a:rPr lang="fr-FR" sz="1900" dirty="0"/>
              <a:t>permet d’indiquer le langage utilisé dans la page (java) et aussi de préciser les instruction d’ import à effectuer pour les classes java nécessaires. </a:t>
            </a:r>
          </a:p>
          <a:p>
            <a:pPr lvl="3">
              <a:buFont typeface=".AppleSystemUIFont" charset="-120"/>
              <a:buChar char="-"/>
            </a:pPr>
            <a:endParaRPr lang="fr-FR" sz="1900" dirty="0"/>
          </a:p>
          <a:p>
            <a:pPr lvl="3">
              <a:buFont typeface=".AppleSystemUIFont" charset="-120"/>
              <a:buChar char="-"/>
            </a:pPr>
            <a:endParaRPr lang="fr-FR" sz="1900" b="1" dirty="0">
              <a:solidFill>
                <a:srgbClr val="0070C0"/>
              </a:solidFill>
            </a:endParaRPr>
          </a:p>
          <a:p>
            <a:pPr lvl="3">
              <a:buFont typeface=".AppleSystemUIFont" charset="-120"/>
              <a:buChar char="-"/>
            </a:pPr>
            <a:endParaRPr lang="fr-FR" sz="1900" b="1" dirty="0">
              <a:solidFill>
                <a:srgbClr val="0070C0"/>
              </a:solidFill>
            </a:endParaRPr>
          </a:p>
          <a:p>
            <a:pPr lvl="3">
              <a:buFont typeface=".AppleSystemUIFont" charset="-120"/>
              <a:buChar char="-"/>
            </a:pPr>
            <a:r>
              <a:rPr lang="fr-FR" sz="1900" b="1" dirty="0">
                <a:solidFill>
                  <a:srgbClr val="0070C0"/>
                </a:solidFill>
              </a:rPr>
              <a:t> include: </a:t>
            </a:r>
            <a:r>
              <a:rPr lang="fr-FR" sz="1900" dirty="0"/>
              <a:t>permet d‘inclure le fichier indiqué : </a:t>
            </a:r>
            <a:r>
              <a:rPr lang="fr-FR" sz="1900" b="1" dirty="0">
                <a:solidFill>
                  <a:srgbClr val="FF0000"/>
                </a:solidFill>
              </a:rPr>
              <a:t>&lt;%@</a:t>
            </a:r>
            <a:r>
              <a:rPr lang="fr-FR" sz="1900" b="1" dirty="0"/>
              <a:t> </a:t>
            </a:r>
            <a:r>
              <a:rPr lang="fr-FR" sz="1900" b="1" dirty="0">
                <a:solidFill>
                  <a:srgbClr val="0070C0"/>
                </a:solidFill>
              </a:rPr>
              <a:t>include</a:t>
            </a:r>
            <a:r>
              <a:rPr lang="fr-FR" sz="1900" b="1" dirty="0"/>
              <a:t> </a:t>
            </a:r>
            <a:r>
              <a:rPr lang="fr-FR" sz="1900" b="1" dirty="0">
                <a:solidFill>
                  <a:schemeClr val="accent6">
                    <a:lumMod val="75000"/>
                  </a:schemeClr>
                </a:solidFill>
              </a:rPr>
              <a:t>file="index.jsp" </a:t>
            </a:r>
            <a:r>
              <a:rPr lang="fr-FR" sz="1900" b="1" dirty="0">
                <a:solidFill>
                  <a:srgbClr val="FF0000"/>
                </a:solidFill>
              </a:rPr>
              <a:t>%&gt;</a:t>
            </a:r>
            <a:r>
              <a:rPr lang="fr-FR" sz="1900" b="1" dirty="0"/>
              <a:t> . </a:t>
            </a:r>
            <a:r>
              <a:rPr lang="fr-FR" sz="1900" dirty="0"/>
              <a:t>include est surtout utilisé dans le cas de parties de code HTML répétitives entre les pages </a:t>
            </a:r>
            <a:r>
              <a:rPr lang="fr-FR" sz="1900" dirty="0" err="1"/>
              <a:t>jsp</a:t>
            </a:r>
            <a:r>
              <a:rPr lang="fr-FR" sz="1900" dirty="0"/>
              <a:t>.</a:t>
            </a:r>
          </a:p>
          <a:p>
            <a:pPr lvl="3">
              <a:buFont typeface=".AppleSystemUIFont" charset="-120"/>
              <a:buChar char="-"/>
            </a:pPr>
            <a:r>
              <a:rPr lang="fr-FR" sz="1900" dirty="0" err="1"/>
              <a:t>taglib</a:t>
            </a:r>
            <a:r>
              <a:rPr lang="fr-FR" sz="1900" dirty="0"/>
              <a:t>: permet d’utiliser des librairies de tags personnalisés.                                                       </a:t>
            </a:r>
            <a:r>
              <a:rPr lang="fr-FR" sz="1900" b="1" dirty="0">
                <a:solidFill>
                  <a:srgbClr val="FF0000"/>
                </a:solidFill>
              </a:rPr>
              <a:t>&lt;%@</a:t>
            </a:r>
            <a:r>
              <a:rPr lang="fr-FR" sz="1900" b="1" dirty="0"/>
              <a:t> </a:t>
            </a:r>
            <a:r>
              <a:rPr lang="fr-FR" sz="1900" b="1" dirty="0" err="1">
                <a:solidFill>
                  <a:srgbClr val="002060"/>
                </a:solidFill>
              </a:rPr>
              <a:t>taglib</a:t>
            </a:r>
            <a:r>
              <a:rPr lang="fr-FR" sz="1900" b="1" dirty="0">
                <a:solidFill>
                  <a:srgbClr val="002060"/>
                </a:solidFill>
              </a:rPr>
              <a:t> </a:t>
            </a:r>
            <a:r>
              <a:rPr lang="fr-FR" sz="1900" b="1" dirty="0" err="1">
                <a:solidFill>
                  <a:srgbClr val="002060"/>
                </a:solidFill>
              </a:rPr>
              <a:t>prefix</a:t>
            </a:r>
            <a:r>
              <a:rPr lang="fr-FR" sz="1900" b="1" dirty="0">
                <a:solidFill>
                  <a:srgbClr val="002060"/>
                </a:solidFill>
              </a:rPr>
              <a:t> = "abc" </a:t>
            </a:r>
            <a:r>
              <a:rPr lang="fr-FR" sz="1900" b="1" dirty="0" err="1">
                <a:solidFill>
                  <a:srgbClr val="002060"/>
                </a:solidFill>
              </a:rPr>
              <a:t>uri</a:t>
            </a:r>
            <a:r>
              <a:rPr lang="fr-FR" sz="1900" b="1" dirty="0">
                <a:solidFill>
                  <a:srgbClr val="002060"/>
                </a:solidFill>
              </a:rPr>
              <a:t> = "</a:t>
            </a:r>
            <a:r>
              <a:rPr lang="fr-FR" sz="1900" b="1" dirty="0" err="1">
                <a:solidFill>
                  <a:srgbClr val="002060"/>
                </a:solidFill>
              </a:rPr>
              <a:t>path</a:t>
            </a:r>
            <a:r>
              <a:rPr lang="fr-FR" sz="1900" b="1" dirty="0">
                <a:solidFill>
                  <a:srgbClr val="002060"/>
                </a:solidFill>
              </a:rPr>
              <a:t>" </a:t>
            </a:r>
            <a:r>
              <a:rPr lang="fr-FR" sz="1900" b="1" dirty="0">
                <a:solidFill>
                  <a:srgbClr val="FF0000"/>
                </a:solidFill>
              </a:rPr>
              <a:t>%&gt;</a:t>
            </a:r>
          </a:p>
          <a:p>
            <a:pPr lvl="3">
              <a:buFont typeface="Courier New" charset="0"/>
              <a:buChar char="o"/>
            </a:pPr>
            <a:endParaRPr lang="fr-FR" sz="1900" dirty="0"/>
          </a:p>
        </p:txBody>
      </p:sp>
      <p:sp>
        <p:nvSpPr>
          <p:cNvPr id="7" name="Titre 1"/>
          <p:cNvSpPr txBox="1">
            <a:spLocks/>
          </p:cNvSpPr>
          <p:nvPr/>
        </p:nvSpPr>
        <p:spPr>
          <a:xfrm>
            <a:off x="1491522" y="0"/>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Différentes parties d’une JSP</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sp>
        <p:nvSpPr>
          <p:cNvPr id="2" name="Rectangle 1"/>
          <p:cNvSpPr/>
          <p:nvPr/>
        </p:nvSpPr>
        <p:spPr>
          <a:xfrm>
            <a:off x="4800600" y="3800477"/>
            <a:ext cx="5057775" cy="80009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30000" noProof="0" dirty="0">
                <a:ln>
                  <a:noFill/>
                </a:ln>
                <a:solidFill>
                  <a:srgbClr val="0000FF"/>
                </a:solidFill>
                <a:effectLst/>
                <a:uLnTx/>
                <a:uFillTx/>
                <a:latin typeface="Times-Roman" charset="0"/>
                <a:ea typeface="+mn-ea"/>
                <a:cs typeface="+mn-cs"/>
              </a:rPr>
              <a:t>&lt;%@ </a:t>
            </a:r>
            <a:r>
              <a:rPr kumimoji="0" lang="fr-FR" sz="2400" b="1" i="0" u="none" strike="noStrike" kern="1200" cap="none" spc="0" normalizeH="0" baseline="30000" noProof="0" dirty="0">
                <a:ln>
                  <a:noFill/>
                </a:ln>
                <a:solidFill>
                  <a:srgbClr val="FC1807"/>
                </a:solidFill>
                <a:effectLst/>
                <a:uLnTx/>
                <a:uFillTx/>
                <a:latin typeface="Times-Roman" charset="0"/>
                <a:ea typeface="+mn-ea"/>
                <a:cs typeface="+mn-cs"/>
              </a:rPr>
              <a:t>page </a:t>
            </a:r>
            <a:r>
              <a:rPr kumimoji="0" lang="fr-FR" sz="2400" b="1" i="0" u="none" strike="noStrike" kern="1200" cap="none" spc="0" normalizeH="0" baseline="30000" noProof="0" dirty="0" err="1">
                <a:ln>
                  <a:noFill/>
                </a:ln>
                <a:solidFill>
                  <a:srgbClr val="0000FF"/>
                </a:solidFill>
                <a:effectLst/>
                <a:uLnTx/>
                <a:uFillTx/>
                <a:latin typeface="Times-Roman" charset="0"/>
                <a:ea typeface="+mn-ea"/>
                <a:cs typeface="+mn-cs"/>
              </a:rPr>
              <a:t>language</a:t>
            </a:r>
            <a:r>
              <a:rPr kumimoji="0" lang="fr-FR" sz="2400" b="1" i="0" u="none" strike="noStrike" kern="1200" cap="none" spc="0" normalizeH="0" baseline="30000" noProof="0" dirty="0">
                <a:ln>
                  <a:noFill/>
                </a:ln>
                <a:solidFill>
                  <a:srgbClr val="0000FF"/>
                </a:solidFill>
                <a:effectLst/>
                <a:uLnTx/>
                <a:uFillTx/>
                <a:latin typeface="Times-Roman" charset="0"/>
                <a:ea typeface="+mn-ea"/>
                <a:cs typeface="+mn-cs"/>
              </a:rPr>
              <a:t>="java"</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30000" noProof="0" dirty="0">
                <a:ln>
                  <a:noFill/>
                </a:ln>
                <a:solidFill>
                  <a:srgbClr val="0B5501"/>
                </a:solidFill>
                <a:effectLst/>
                <a:uLnTx/>
                <a:uFillTx/>
                <a:latin typeface="Times-Roman" charset="0"/>
                <a:ea typeface="+mn-ea"/>
                <a:cs typeface="+mn-cs"/>
              </a:rPr>
              <a:t>import </a:t>
            </a:r>
            <a:r>
              <a:rPr kumimoji="0" lang="fr-FR" sz="2400" b="1" i="0" u="none" strike="noStrike" kern="1200" cap="none" spc="0" normalizeH="0" baseline="30000" noProof="0" dirty="0">
                <a:ln>
                  <a:noFill/>
                </a:ln>
                <a:solidFill>
                  <a:srgbClr val="0000FF"/>
                </a:solidFill>
                <a:effectLst/>
                <a:uLnTx/>
                <a:uFillTx/>
                <a:latin typeface="Times-Roman" charset="0"/>
                <a:ea typeface="+mn-ea"/>
                <a:cs typeface="+mn-cs"/>
              </a:rPr>
              <a:t>= " </a:t>
            </a:r>
            <a:r>
              <a:rPr kumimoji="0" lang="fr-FR" sz="2400" b="1" i="0" u="none" strike="noStrike" kern="1200" cap="none" spc="0" normalizeH="0" baseline="30000" noProof="0" dirty="0" err="1">
                <a:ln>
                  <a:noFill/>
                </a:ln>
                <a:solidFill>
                  <a:srgbClr val="0000FF"/>
                </a:solidFill>
                <a:effectLst/>
                <a:uLnTx/>
                <a:uFillTx/>
                <a:latin typeface="Times-Roman" charset="0"/>
                <a:ea typeface="+mn-ea"/>
                <a:cs typeface="+mn-cs"/>
              </a:rPr>
              <a:t>java.util.ArrayList</a:t>
            </a:r>
            <a:r>
              <a:rPr kumimoji="0" lang="fr-FR" sz="2400" b="1" i="0" u="none" strike="noStrike" kern="1200" cap="none" spc="0" normalizeH="0" baseline="30000" noProof="0" dirty="0">
                <a:ln>
                  <a:noFill/>
                </a:ln>
                <a:solidFill>
                  <a:srgbClr val="0000FF"/>
                </a:solidFill>
                <a:effectLst/>
                <a:uLnTx/>
                <a:uFillTx/>
                <a:latin typeface="Times-Roman" charset="0"/>
                <a:ea typeface="+mn-ea"/>
                <a:cs typeface="+mn-cs"/>
              </a:rPr>
              <a:t> ", " </a:t>
            </a:r>
            <a:r>
              <a:rPr kumimoji="0" lang="fr-FR" sz="2400" b="1" i="0" u="none" strike="noStrike" kern="1200" cap="none" spc="0" normalizeH="0" baseline="30000" noProof="0" dirty="0" err="1">
                <a:ln>
                  <a:noFill/>
                </a:ln>
                <a:solidFill>
                  <a:srgbClr val="0000FF"/>
                </a:solidFill>
                <a:effectLst/>
                <a:uLnTx/>
                <a:uFillTx/>
                <a:latin typeface="Times-Roman" charset="0"/>
                <a:ea typeface="+mn-ea"/>
                <a:cs typeface="+mn-cs"/>
              </a:rPr>
              <a:t>java.net.Socket</a:t>
            </a:r>
            <a:r>
              <a:rPr kumimoji="0" lang="fr-FR" sz="2400" b="1" i="0" u="none" strike="noStrike" kern="1200" cap="none" spc="0" normalizeH="0" baseline="30000" noProof="0" dirty="0">
                <a:ln>
                  <a:noFill/>
                </a:ln>
                <a:solidFill>
                  <a:srgbClr val="0000FF"/>
                </a:solidFill>
                <a:effectLst/>
                <a:uLnTx/>
                <a:uFillTx/>
                <a:latin typeface="Times-Roman" charset="0"/>
                <a:ea typeface="+mn-ea"/>
                <a:cs typeface="+mn-cs"/>
              </a:rPr>
              <a:t> " %&gt;</a:t>
            </a:r>
            <a:endParaRPr kumimoji="0" lang="fr-FR" sz="2400" b="1"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Tree>
    <p:extLst>
      <p:ext uri="{BB962C8B-B14F-4D97-AF65-F5344CB8AC3E}">
        <p14:creationId xmlns:p14="http://schemas.microsoft.com/office/powerpoint/2010/main" val="3754150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685800"/>
            <a:ext cx="10700478" cy="6006927"/>
          </a:xfrm>
        </p:spPr>
        <p:txBody>
          <a:bodyPr>
            <a:noAutofit/>
          </a:bodyPr>
          <a:lstStyle/>
          <a:p>
            <a:pPr lvl="1"/>
            <a:r>
              <a:rPr lang="fr-FR" sz="2100" dirty="0"/>
              <a:t>Une page </a:t>
            </a:r>
            <a:r>
              <a:rPr lang="fr-FR" sz="2100" b="1" dirty="0">
                <a:solidFill>
                  <a:srgbClr val="FF0000"/>
                </a:solidFill>
              </a:rPr>
              <a:t>JSP</a:t>
            </a:r>
            <a:r>
              <a:rPr lang="fr-FR" sz="2100" dirty="0"/>
              <a:t> est constitué de plusieurs éléments: </a:t>
            </a:r>
            <a:r>
              <a:rPr lang="fr-FR" sz="2100" b="1" dirty="0">
                <a:solidFill>
                  <a:srgbClr val="FF0000"/>
                </a:solidFill>
              </a:rPr>
              <a:t>le code HTML, les directives, les commentaires, les scripts Java et les actions.</a:t>
            </a:r>
          </a:p>
          <a:p>
            <a:pPr marL="914400" lvl="2" indent="0">
              <a:buNone/>
            </a:pPr>
            <a:r>
              <a:rPr lang="fr-FR" sz="1700" b="1" dirty="0">
                <a:solidFill>
                  <a:srgbClr val="FF0000"/>
                </a:solidFill>
              </a:rPr>
              <a:t>	</a:t>
            </a:r>
            <a:r>
              <a:rPr lang="mr-IN" sz="1700" b="1" dirty="0"/>
              <a:t>…</a:t>
            </a:r>
            <a:endParaRPr lang="fr-FR" sz="1700" b="1" dirty="0"/>
          </a:p>
          <a:p>
            <a:pPr marL="1371600" lvl="2" indent="-457200">
              <a:buFont typeface="+mj-lt"/>
              <a:buAutoNum type="arabicParenR" startAt="3"/>
            </a:pPr>
            <a:r>
              <a:rPr lang="fr-FR" sz="1900" b="1" dirty="0">
                <a:solidFill>
                  <a:srgbClr val="FF0000"/>
                </a:solidFill>
              </a:rPr>
              <a:t>Les scripts Java: </a:t>
            </a:r>
            <a:r>
              <a:rPr lang="fr-FR" sz="1900" dirty="0"/>
              <a:t>ce sont des morceaux de code java qui sont insérés dans le code </a:t>
            </a:r>
            <a:r>
              <a:rPr lang="fr-FR" sz="1900" b="1" dirty="0">
                <a:solidFill>
                  <a:srgbClr val="FF0000"/>
                </a:solidFill>
              </a:rPr>
              <a:t>HTML</a:t>
            </a:r>
            <a:r>
              <a:rPr lang="fr-FR" sz="1900" dirty="0"/>
              <a:t> de la page. Un script commence par </a:t>
            </a:r>
            <a:r>
              <a:rPr lang="fr-FR" sz="1900" b="1" dirty="0">
                <a:solidFill>
                  <a:srgbClr val="FF0000"/>
                </a:solidFill>
              </a:rPr>
              <a:t>&lt;% </a:t>
            </a:r>
            <a:r>
              <a:rPr lang="fr-FR" sz="1900" dirty="0"/>
              <a:t>et se termine par </a:t>
            </a:r>
            <a:r>
              <a:rPr lang="fr-FR" sz="1900" b="1" dirty="0">
                <a:solidFill>
                  <a:srgbClr val="FF0000"/>
                </a:solidFill>
              </a:rPr>
              <a:t>%&gt;.</a:t>
            </a:r>
            <a:r>
              <a:rPr lang="fr-FR" sz="1900" dirty="0"/>
              <a:t> un script peut utiliser des variables prédéfinies, qui vont permettre d’accéder aux mêmes éléments qu’une servlet:</a:t>
            </a:r>
          </a:p>
          <a:p>
            <a:pPr marL="1714500" lvl="3" indent="-457200">
              <a:buFont typeface="Wingdings" charset="2"/>
              <a:buChar char="ü"/>
            </a:pPr>
            <a:r>
              <a:rPr lang="fr-FR" sz="1800" b="1" dirty="0">
                <a:solidFill>
                  <a:schemeClr val="accent2">
                    <a:lumMod val="50000"/>
                  </a:schemeClr>
                </a:solidFill>
              </a:rPr>
              <a:t>request: </a:t>
            </a:r>
            <a:r>
              <a:rPr lang="fr-FR" sz="1800" dirty="0"/>
              <a:t>de </a:t>
            </a:r>
            <a:r>
              <a:rPr lang="fr-FR" sz="1800" b="1" dirty="0">
                <a:solidFill>
                  <a:srgbClr val="FF0000"/>
                </a:solidFill>
              </a:rPr>
              <a:t>HttpServletRequest</a:t>
            </a:r>
          </a:p>
          <a:p>
            <a:pPr marL="1714500" lvl="3" indent="-457200">
              <a:buFont typeface="Wingdings" charset="2"/>
              <a:buChar char="ü"/>
            </a:pPr>
            <a:r>
              <a:rPr lang="fr-FR" sz="1800" b="1" dirty="0">
                <a:solidFill>
                  <a:schemeClr val="accent2">
                    <a:lumMod val="50000"/>
                  </a:schemeClr>
                </a:solidFill>
              </a:rPr>
              <a:t>response</a:t>
            </a:r>
            <a:r>
              <a:rPr lang="fr-FR" sz="1800" dirty="0"/>
              <a:t> de la classe </a:t>
            </a:r>
            <a:r>
              <a:rPr lang="fr-FR" sz="1800" b="1" dirty="0">
                <a:solidFill>
                  <a:srgbClr val="FF0000"/>
                </a:solidFill>
              </a:rPr>
              <a:t>HttpServletResponse</a:t>
            </a:r>
          </a:p>
          <a:p>
            <a:pPr marL="1714500" lvl="3" indent="-457200">
              <a:buFont typeface="Wingdings" charset="2"/>
              <a:buChar char="ü"/>
            </a:pPr>
            <a:r>
              <a:rPr lang="fr-FR" sz="1800" b="1" dirty="0">
                <a:solidFill>
                  <a:schemeClr val="accent2">
                    <a:lumMod val="50000"/>
                  </a:schemeClr>
                </a:solidFill>
              </a:rPr>
              <a:t>session :</a:t>
            </a:r>
            <a:r>
              <a:rPr lang="fr-FR" sz="1800" dirty="0"/>
              <a:t> de </a:t>
            </a:r>
            <a:r>
              <a:rPr lang="fr-FR" sz="1800" b="1" dirty="0" err="1">
                <a:solidFill>
                  <a:srgbClr val="FF0000"/>
                </a:solidFill>
              </a:rPr>
              <a:t>HttpSession</a:t>
            </a:r>
            <a:endParaRPr lang="fr-FR" sz="1800" b="1" dirty="0">
              <a:solidFill>
                <a:srgbClr val="FF0000"/>
              </a:solidFill>
            </a:endParaRPr>
          </a:p>
          <a:p>
            <a:pPr marL="1714500" lvl="3" indent="-457200">
              <a:buFont typeface="Wingdings" charset="2"/>
              <a:buChar char="ü"/>
            </a:pPr>
            <a:r>
              <a:rPr lang="fr-FR" sz="1800" b="1" dirty="0">
                <a:solidFill>
                  <a:schemeClr val="accent2">
                    <a:lumMod val="50000"/>
                  </a:schemeClr>
                </a:solidFill>
              </a:rPr>
              <a:t>application: </a:t>
            </a:r>
            <a:r>
              <a:rPr lang="fr-FR" sz="1800" dirty="0"/>
              <a:t>de </a:t>
            </a:r>
            <a:r>
              <a:rPr lang="fr-FR" sz="1800" b="1" dirty="0" err="1">
                <a:solidFill>
                  <a:srgbClr val="FF0000"/>
                </a:solidFill>
              </a:rPr>
              <a:t>ServletContext</a:t>
            </a:r>
            <a:endParaRPr lang="fr-FR" sz="1800" b="1" dirty="0">
              <a:solidFill>
                <a:srgbClr val="FF0000"/>
              </a:solidFill>
            </a:endParaRPr>
          </a:p>
          <a:p>
            <a:pPr marL="1714500" lvl="3" indent="-457200">
              <a:buFont typeface="Wingdings" charset="2"/>
              <a:buChar char="ü"/>
            </a:pPr>
            <a:r>
              <a:rPr lang="fr-FR" sz="1800" b="1" dirty="0">
                <a:solidFill>
                  <a:schemeClr val="accent2">
                    <a:lumMod val="50000"/>
                  </a:schemeClr>
                </a:solidFill>
              </a:rPr>
              <a:t>out: </a:t>
            </a:r>
            <a:r>
              <a:rPr lang="fr-FR" sz="1800" dirty="0"/>
              <a:t>de </a:t>
            </a:r>
            <a:r>
              <a:rPr lang="fr-FR" sz="1800" b="1" dirty="0">
                <a:solidFill>
                  <a:srgbClr val="FF0000"/>
                </a:solidFill>
              </a:rPr>
              <a:t>PrintWriter</a:t>
            </a:r>
          </a:p>
          <a:p>
            <a:pPr marL="1714500" lvl="3" indent="-457200">
              <a:buFont typeface="Wingdings" charset="2"/>
              <a:buChar char="ü"/>
            </a:pPr>
            <a:r>
              <a:rPr lang="fr-FR" sz="1800" b="1" dirty="0">
                <a:solidFill>
                  <a:schemeClr val="accent2">
                    <a:lumMod val="50000"/>
                  </a:schemeClr>
                </a:solidFill>
              </a:rPr>
              <a:t>page: </a:t>
            </a:r>
            <a:r>
              <a:rPr lang="fr-FR" sz="1800" dirty="0"/>
              <a:t>de </a:t>
            </a:r>
            <a:r>
              <a:rPr lang="fr-FR" sz="1800" b="1" dirty="0">
                <a:solidFill>
                  <a:srgbClr val="FF0000"/>
                </a:solidFill>
              </a:rPr>
              <a:t>Object</a:t>
            </a:r>
          </a:p>
          <a:p>
            <a:pPr marL="1714500" lvl="3" indent="-457200">
              <a:buFont typeface="Wingdings" charset="2"/>
              <a:buChar char="ü"/>
            </a:pPr>
            <a:r>
              <a:rPr lang="fr-FR" sz="1800" b="1" dirty="0">
                <a:solidFill>
                  <a:schemeClr val="accent2">
                    <a:lumMod val="50000"/>
                  </a:schemeClr>
                </a:solidFill>
              </a:rPr>
              <a:t>config: </a:t>
            </a:r>
            <a:r>
              <a:rPr lang="fr-FR" sz="1800" dirty="0"/>
              <a:t>de </a:t>
            </a:r>
            <a:r>
              <a:rPr lang="fr-FR" sz="1800" b="1" dirty="0" err="1">
                <a:solidFill>
                  <a:srgbClr val="FF0000"/>
                </a:solidFill>
              </a:rPr>
              <a:t>ServletConfig</a:t>
            </a:r>
            <a:endParaRPr lang="fr-FR" sz="1800" b="1" dirty="0">
              <a:solidFill>
                <a:srgbClr val="FF0000"/>
              </a:solidFill>
            </a:endParaRPr>
          </a:p>
          <a:p>
            <a:pPr marL="1714500" lvl="3" indent="-457200">
              <a:buFont typeface="Wingdings" charset="2"/>
              <a:buChar char="ü"/>
            </a:pPr>
            <a:r>
              <a:rPr lang="fr-FR" sz="1800" b="1" dirty="0" err="1">
                <a:solidFill>
                  <a:schemeClr val="accent2">
                    <a:lumMod val="50000"/>
                  </a:schemeClr>
                </a:solidFill>
              </a:rPr>
              <a:t>pageContext</a:t>
            </a:r>
            <a:r>
              <a:rPr lang="fr-FR" sz="1800" b="1" dirty="0">
                <a:solidFill>
                  <a:schemeClr val="accent2">
                    <a:lumMod val="50000"/>
                  </a:schemeClr>
                </a:solidFill>
              </a:rPr>
              <a:t>: </a:t>
            </a:r>
            <a:r>
              <a:rPr lang="fr-FR" sz="1800" dirty="0"/>
              <a:t>de </a:t>
            </a:r>
            <a:r>
              <a:rPr lang="fr-FR" sz="1800" b="1" dirty="0" err="1">
                <a:solidFill>
                  <a:srgbClr val="FF0000"/>
                </a:solidFill>
              </a:rPr>
              <a:t>javax.servlet.jsp.PageContext</a:t>
            </a:r>
            <a:r>
              <a:rPr lang="fr-FR" sz="1800" b="1" dirty="0">
                <a:solidFill>
                  <a:srgbClr val="FF0000"/>
                </a:solidFill>
              </a:rPr>
              <a:t> </a:t>
            </a:r>
          </a:p>
          <a:p>
            <a:pPr marL="1714500" lvl="3" indent="-457200">
              <a:buFont typeface="Wingdings" charset="2"/>
              <a:buChar char="ü"/>
            </a:pPr>
            <a:r>
              <a:rPr lang="fr-FR" sz="1800" b="1" dirty="0">
                <a:solidFill>
                  <a:schemeClr val="accent2">
                    <a:lumMod val="50000"/>
                  </a:schemeClr>
                </a:solidFill>
              </a:rPr>
              <a:t>exception: </a:t>
            </a:r>
            <a:r>
              <a:rPr lang="fr-FR" sz="1800" dirty="0"/>
              <a:t>de </a:t>
            </a:r>
            <a:r>
              <a:rPr lang="fr-FR" sz="1800" b="1" dirty="0" err="1">
                <a:solidFill>
                  <a:srgbClr val="FF0000"/>
                </a:solidFill>
              </a:rPr>
              <a:t>Throwable</a:t>
            </a:r>
            <a:r>
              <a:rPr lang="fr-FR" sz="1800" b="1" dirty="0">
                <a:solidFill>
                  <a:srgbClr val="FF0000"/>
                </a:solidFill>
              </a:rPr>
              <a:t>.</a:t>
            </a:r>
          </a:p>
        </p:txBody>
      </p:sp>
      <p:sp>
        <p:nvSpPr>
          <p:cNvPr id="7" name="Titre 1"/>
          <p:cNvSpPr txBox="1">
            <a:spLocks/>
          </p:cNvSpPr>
          <p:nvPr/>
        </p:nvSpPr>
        <p:spPr>
          <a:xfrm>
            <a:off x="1491522" y="0"/>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Différentes parties d’une JSP</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spTree>
    <p:extLst>
      <p:ext uri="{BB962C8B-B14F-4D97-AF65-F5344CB8AC3E}">
        <p14:creationId xmlns:p14="http://schemas.microsoft.com/office/powerpoint/2010/main" val="32361241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685800"/>
            <a:ext cx="10700478" cy="4214813"/>
          </a:xfrm>
        </p:spPr>
        <p:txBody>
          <a:bodyPr>
            <a:noAutofit/>
          </a:bodyPr>
          <a:lstStyle/>
          <a:p>
            <a:pPr lvl="1"/>
            <a:r>
              <a:rPr lang="fr-FR" sz="2100" dirty="0"/>
              <a:t>Une page </a:t>
            </a:r>
            <a:r>
              <a:rPr lang="fr-FR" sz="2100" b="1" dirty="0">
                <a:solidFill>
                  <a:srgbClr val="FF0000"/>
                </a:solidFill>
              </a:rPr>
              <a:t>JSP</a:t>
            </a:r>
            <a:r>
              <a:rPr lang="fr-FR" sz="2100" dirty="0"/>
              <a:t> est constitué de plusieurs éléments: </a:t>
            </a:r>
            <a:r>
              <a:rPr lang="fr-FR" sz="2100" b="1" dirty="0">
                <a:solidFill>
                  <a:srgbClr val="FF0000"/>
                </a:solidFill>
              </a:rPr>
              <a:t>le code HTML, les directives, les commentaires, les scripts Java et les actions.</a:t>
            </a:r>
          </a:p>
          <a:p>
            <a:pPr marL="914400" lvl="2" indent="0">
              <a:buNone/>
            </a:pPr>
            <a:r>
              <a:rPr lang="fr-FR" sz="1700" b="1" dirty="0">
                <a:solidFill>
                  <a:srgbClr val="FF0000"/>
                </a:solidFill>
              </a:rPr>
              <a:t>	</a:t>
            </a:r>
            <a:r>
              <a:rPr lang="mr-IN" sz="1700" b="1" dirty="0"/>
              <a:t>…</a:t>
            </a:r>
            <a:endParaRPr lang="fr-FR" sz="1700" b="1" dirty="0"/>
          </a:p>
          <a:p>
            <a:pPr marL="1371600" lvl="2" indent="-457200">
              <a:buFont typeface="+mj-lt"/>
              <a:buAutoNum type="arabicParenR" startAt="4"/>
            </a:pPr>
            <a:r>
              <a:rPr lang="fr-FR" sz="1900" b="1" dirty="0">
                <a:solidFill>
                  <a:srgbClr val="FF0000"/>
                </a:solidFill>
              </a:rPr>
              <a:t>Les actions: </a:t>
            </a:r>
            <a:r>
              <a:rPr lang="fr-FR" sz="1900" dirty="0"/>
              <a:t>les actions sont écrites en </a:t>
            </a:r>
            <a:r>
              <a:rPr lang="fr-FR" sz="1900" b="1" dirty="0">
                <a:solidFill>
                  <a:srgbClr val="FF0000"/>
                </a:solidFill>
              </a:rPr>
              <a:t>XML</a:t>
            </a:r>
            <a:r>
              <a:rPr lang="fr-FR" sz="1900" dirty="0"/>
              <a:t> et permettent de condenser en une ligne un traitement qui serait long à écrire à l’aide de script java. il existe deux types d’actions: </a:t>
            </a:r>
            <a:r>
              <a:rPr lang="fr-FR" sz="1900" b="1" dirty="0"/>
              <a:t>standards</a:t>
            </a:r>
            <a:r>
              <a:rPr lang="fr-FR" sz="1900" dirty="0"/>
              <a:t> et </a:t>
            </a:r>
            <a:r>
              <a:rPr lang="fr-FR" sz="1900" b="1" dirty="0"/>
              <a:t>personnalisées.</a:t>
            </a:r>
            <a:endParaRPr lang="fr-FR" b="1" dirty="0">
              <a:solidFill>
                <a:srgbClr val="FF0000"/>
              </a:solidFill>
            </a:endParaRPr>
          </a:p>
        </p:txBody>
      </p:sp>
      <p:sp>
        <p:nvSpPr>
          <p:cNvPr id="7" name="Titre 1"/>
          <p:cNvSpPr txBox="1">
            <a:spLocks/>
          </p:cNvSpPr>
          <p:nvPr/>
        </p:nvSpPr>
        <p:spPr>
          <a:xfrm>
            <a:off x="1491522" y="0"/>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Différentes parties d’une JSP</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spTree>
    <p:extLst>
      <p:ext uri="{BB962C8B-B14F-4D97-AF65-F5344CB8AC3E}">
        <p14:creationId xmlns:p14="http://schemas.microsoft.com/office/powerpoint/2010/main" val="17240874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868362"/>
            <a:ext cx="10700478" cy="5641802"/>
          </a:xfrm>
        </p:spPr>
        <p:txBody>
          <a:bodyPr>
            <a:noAutofit/>
          </a:bodyPr>
          <a:lstStyle/>
          <a:p>
            <a:pPr lvl="1"/>
            <a:r>
              <a:rPr lang="fr-FR" dirty="0"/>
              <a:t>Il existe plusieurs types de  balises de script java qu’on peut utiliser dans une page JSP.</a:t>
            </a:r>
          </a:p>
          <a:p>
            <a:pPr lvl="1"/>
            <a:r>
              <a:rPr lang="fr-FR" b="1" dirty="0">
                <a:solidFill>
                  <a:srgbClr val="FF0000"/>
                </a:solidFill>
              </a:rPr>
              <a:t>Bloc de déclaration de données </a:t>
            </a:r>
            <a:r>
              <a:rPr lang="fr-FR" b="1" dirty="0">
                <a:solidFill>
                  <a:srgbClr val="0432FF"/>
                </a:solidFill>
              </a:rPr>
              <a:t>&lt;%! ... %&gt; </a:t>
            </a:r>
            <a:endParaRPr lang="fr-FR" dirty="0"/>
          </a:p>
          <a:p>
            <a:pPr lvl="2">
              <a:buFont typeface="Wingdings" charset="2"/>
              <a:buChar char="ü"/>
            </a:pPr>
            <a:r>
              <a:rPr lang="fr-FR" sz="2000" dirty="0"/>
              <a:t>Ces balises permettent de déclarer des variables et des méthodes d'instances à utiliser dans toute la page. Les </a:t>
            </a:r>
            <a:r>
              <a:rPr lang="fr-FR" sz="2000" b="1" dirty="0">
                <a:solidFill>
                  <a:srgbClr val="FF0000"/>
                </a:solidFill>
              </a:rPr>
              <a:t>balises de scripting </a:t>
            </a:r>
            <a:r>
              <a:rPr lang="fr-FR" sz="2000" dirty="0"/>
              <a:t>ne génèrent aucun caractère dans le fichier HTML de sortie.</a:t>
            </a:r>
          </a:p>
          <a:p>
            <a:pPr lvl="2">
              <a:buFont typeface="Wingdings" charset="2"/>
              <a:buChar char="ü"/>
            </a:pPr>
            <a:r>
              <a:rPr lang="fr-FR" sz="2000" b="1" dirty="0">
                <a:solidFill>
                  <a:srgbClr val="FF0000"/>
                </a:solidFill>
              </a:rPr>
              <a:t>Exemple: </a:t>
            </a:r>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p:txBody>
      </p:sp>
      <p:sp>
        <p:nvSpPr>
          <p:cNvPr id="7" name="Titre 1"/>
          <p:cNvSpPr txBox="1">
            <a:spLocks/>
          </p:cNvSpPr>
          <p:nvPr/>
        </p:nvSpPr>
        <p:spPr>
          <a:xfrm>
            <a:off x="1491522" y="0"/>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Balises de scripting d’éléments</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sp>
        <p:nvSpPr>
          <p:cNvPr id="2" name="Rectangle 1"/>
          <p:cNvSpPr/>
          <p:nvPr/>
        </p:nvSpPr>
        <p:spPr>
          <a:xfrm>
            <a:off x="3643312" y="4175038"/>
            <a:ext cx="7272338" cy="191143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30000" noProof="0" dirty="0">
                <a:ln>
                  <a:noFill/>
                </a:ln>
                <a:solidFill>
                  <a:srgbClr val="FB0007"/>
                </a:solidFill>
                <a:effectLst/>
                <a:uLnTx/>
                <a:uFillTx/>
                <a:latin typeface="Times-Roman" charset="0"/>
                <a:ea typeface="+mn-ea"/>
                <a:cs typeface="+mn-cs"/>
              </a:rPr>
              <a:t>&lt;</a:t>
            </a:r>
            <a:r>
              <a:rPr kumimoji="0" lang="mr-IN" sz="2800" b="1" i="0" u="none" strike="noStrike" kern="1200" cap="none" spc="0" normalizeH="0" baseline="30000" noProof="0" dirty="0">
                <a:ln>
                  <a:noFill/>
                </a:ln>
                <a:solidFill>
                  <a:srgbClr val="FB0007"/>
                </a:solidFill>
                <a:effectLst/>
                <a:uLnTx/>
                <a:uFillTx/>
                <a:latin typeface="Times-Roman" charset="0"/>
                <a:ea typeface="+mn-ea"/>
                <a:cs typeface="Mangal" panose="02040503050203030202" pitchFamily="18" charset="0"/>
              </a:rPr>
              <a:t>% </a:t>
            </a:r>
            <a:r>
              <a:rPr kumimoji="0" lang="mr-IN" sz="3600" b="1" i="0" u="none" strike="noStrike" kern="1200" cap="none" spc="0" normalizeH="0" baseline="30000" noProof="0" dirty="0">
                <a:ln>
                  <a:noFill/>
                </a:ln>
                <a:solidFill>
                  <a:srgbClr val="0000FF"/>
                </a:solidFill>
                <a:effectLst/>
                <a:uLnTx/>
                <a:uFillTx/>
                <a:latin typeface="Times-Roman" charset="0"/>
                <a:ea typeface="+mn-ea"/>
                <a:cs typeface="Mangal" panose="02040503050203030202" pitchFamily="18"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2800" b="1" i="0" u="none" strike="noStrike" kern="1200" cap="none" spc="0" normalizeH="0" baseline="30000" noProof="0" dirty="0" err="1">
                <a:ln>
                  <a:noFill/>
                </a:ln>
                <a:solidFill>
                  <a:srgbClr val="0000FF"/>
                </a:solidFill>
                <a:effectLst/>
                <a:uLnTx/>
                <a:uFillTx/>
                <a:latin typeface="Times-Roman" charset="0"/>
                <a:ea typeface="+mn-ea"/>
                <a:cs typeface="+mn-cs"/>
              </a:rPr>
              <a:t>private</a:t>
            </a:r>
            <a:r>
              <a:rPr kumimoji="0" lang="fr-FR" sz="28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2800" b="1" i="0" u="none" strike="noStrike" kern="1200" cap="none" spc="0" normalizeH="0" baseline="30000" noProof="0" dirty="0" err="1">
                <a:ln>
                  <a:noFill/>
                </a:ln>
                <a:solidFill>
                  <a:srgbClr val="0000FF"/>
                </a:solidFill>
                <a:effectLst/>
                <a:uLnTx/>
                <a:uFillTx/>
                <a:latin typeface="Times-Roman" charset="0"/>
                <a:ea typeface="+mn-ea"/>
                <a:cs typeface="+mn-cs"/>
              </a:rPr>
              <a:t>int</a:t>
            </a:r>
            <a:r>
              <a:rPr kumimoji="0" lang="fr-FR" sz="28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2800" b="1" i="0" u="none" strike="noStrike" kern="1200" cap="none" spc="0" normalizeH="0" baseline="30000" noProof="0" dirty="0">
                <a:ln>
                  <a:noFill/>
                </a:ln>
                <a:solidFill>
                  <a:srgbClr val="000000"/>
                </a:solidFill>
                <a:effectLst/>
                <a:uLnTx/>
                <a:uFillTx/>
                <a:latin typeface="Times-Roman" charset="0"/>
                <a:ea typeface="+mn-ea"/>
                <a:cs typeface="+mn-cs"/>
              </a:rPr>
              <a:t>nombre= 30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2800" b="1" i="0" u="none" strike="noStrike" kern="1200" cap="none" spc="0" normalizeH="0" baseline="30000" noProof="0" dirty="0" err="1">
                <a:ln>
                  <a:noFill/>
                </a:ln>
                <a:solidFill>
                  <a:srgbClr val="0000FF"/>
                </a:solidFill>
                <a:effectLst/>
                <a:uLnTx/>
                <a:uFillTx/>
                <a:latin typeface="Times-Roman" charset="0"/>
                <a:ea typeface="+mn-ea"/>
                <a:cs typeface="+mn-cs"/>
              </a:rPr>
              <a:t>private</a:t>
            </a:r>
            <a:r>
              <a:rPr kumimoji="0" lang="fr-FR" sz="28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2800" b="1" i="0" u="none" strike="noStrike" kern="1200" cap="none" spc="0" normalizeH="0" baseline="30000" noProof="0" dirty="0" err="1">
                <a:ln>
                  <a:noFill/>
                </a:ln>
                <a:solidFill>
                  <a:srgbClr val="0000FF"/>
                </a:solidFill>
                <a:effectLst/>
                <a:uLnTx/>
                <a:uFillTx/>
                <a:latin typeface="Times-Roman" charset="0"/>
                <a:ea typeface="+mn-ea"/>
                <a:cs typeface="+mn-cs"/>
              </a:rPr>
              <a:t>int</a:t>
            </a:r>
            <a:r>
              <a:rPr kumimoji="0" lang="fr-FR" sz="28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2800" b="1" i="0" u="none" strike="noStrike" kern="1200" cap="none" spc="0" normalizeH="0" baseline="30000" noProof="0" dirty="0" err="1">
                <a:ln>
                  <a:noFill/>
                </a:ln>
                <a:solidFill>
                  <a:srgbClr val="000000"/>
                </a:solidFill>
                <a:effectLst/>
                <a:uLnTx/>
                <a:uFillTx/>
                <a:latin typeface="Times-Roman" charset="0"/>
                <a:ea typeface="+mn-ea"/>
                <a:cs typeface="+mn-cs"/>
              </a:rPr>
              <a:t>incrementerNombre</a:t>
            </a:r>
            <a:r>
              <a:rPr kumimoji="0" lang="fr-FR" sz="2800" b="1" i="0" u="none" strike="noStrike" kern="1200" cap="none" spc="0" normalizeH="0" baseline="30000" noProof="0" dirty="0">
                <a:ln>
                  <a:noFill/>
                </a:ln>
                <a:solidFill>
                  <a:srgbClr val="000000"/>
                </a:solidFill>
                <a:effectLst/>
                <a:uLnTx/>
                <a:uFillTx/>
                <a:latin typeface="Times-Roman" charset="0"/>
                <a:ea typeface="+mn-ea"/>
                <a:cs typeface="+mn-cs"/>
              </a:rPr>
              <a:t> ( ) {</a:t>
            </a:r>
            <a:r>
              <a:rPr kumimoji="0" lang="fr-FR" sz="2800" b="1" i="0" u="none" strike="noStrike" kern="1200" cap="none" spc="0" normalizeH="0" baseline="30000" noProof="0" dirty="0">
                <a:ln>
                  <a:noFill/>
                </a:ln>
                <a:solidFill>
                  <a:srgbClr val="0000FF"/>
                </a:solidFill>
                <a:effectLst/>
                <a:uLnTx/>
                <a:uFillTx/>
                <a:latin typeface="Times-Roman" charset="0"/>
                <a:ea typeface="+mn-ea"/>
                <a:cs typeface="+mn-cs"/>
              </a:rPr>
              <a:t>return </a:t>
            </a:r>
            <a:r>
              <a:rPr kumimoji="0" lang="fr-FR" sz="2800" b="1" i="0" u="none" strike="noStrike" kern="1200" cap="none" spc="0" normalizeH="0" baseline="30000" noProof="0" dirty="0">
                <a:ln>
                  <a:noFill/>
                </a:ln>
                <a:solidFill>
                  <a:srgbClr val="000000"/>
                </a:solidFill>
                <a:effectLst/>
                <a:uLnTx/>
                <a:uFillTx/>
                <a:latin typeface="Times-Roman" charset="0"/>
                <a:ea typeface="+mn-ea"/>
                <a:cs typeface="+mn-cs"/>
              </a:rPr>
              <a:t>nombre++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mr-IN" sz="2800" b="1" i="0" u="none" strike="noStrike" kern="1200" cap="none" spc="0" normalizeH="0" baseline="30000" noProof="0" dirty="0">
                <a:ln>
                  <a:noFill/>
                </a:ln>
                <a:solidFill>
                  <a:srgbClr val="FB0007"/>
                </a:solidFill>
                <a:effectLst/>
                <a:uLnTx/>
                <a:uFillTx/>
                <a:latin typeface="Times-Roman" charset="0"/>
                <a:ea typeface="+mn-ea"/>
                <a:cs typeface="Mangal" panose="02040503050203030202" pitchFamily="18" charset="0"/>
              </a:rPr>
              <a:t>%&gt;</a:t>
            </a:r>
            <a:endParaRPr kumimoji="0" lang="fr-FR" sz="2800" b="1"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Tree>
    <p:extLst>
      <p:ext uri="{BB962C8B-B14F-4D97-AF65-F5344CB8AC3E}">
        <p14:creationId xmlns:p14="http://schemas.microsoft.com/office/powerpoint/2010/main" val="41083521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868362"/>
            <a:ext cx="10700478" cy="5641802"/>
          </a:xfrm>
        </p:spPr>
        <p:txBody>
          <a:bodyPr>
            <a:noAutofit/>
          </a:bodyPr>
          <a:lstStyle/>
          <a:p>
            <a:pPr lvl="1"/>
            <a:r>
              <a:rPr lang="fr-FR" b="1" dirty="0">
                <a:solidFill>
                  <a:srgbClr val="FF0000"/>
                </a:solidFill>
              </a:rPr>
              <a:t>Affichage des données:</a:t>
            </a:r>
            <a:r>
              <a:rPr lang="fr-FR" b="1" dirty="0">
                <a:solidFill>
                  <a:srgbClr val="0432FF"/>
                </a:solidFill>
              </a:rPr>
              <a:t>&lt;%= ... %&gt; </a:t>
            </a:r>
            <a:endParaRPr lang="fr-FR" dirty="0"/>
          </a:p>
          <a:p>
            <a:pPr lvl="2">
              <a:buFont typeface="Wingdings" charset="2"/>
              <a:buChar char="ü"/>
            </a:pPr>
            <a:r>
              <a:rPr lang="fr-FR" sz="2400" dirty="0"/>
              <a:t>Ces balises doivent contenir une et une seule expression valide et complète du langage. Elles sont utilisées pour intégrer des valeurs dans le code </a:t>
            </a:r>
            <a:r>
              <a:rPr lang="fr-FR" sz="2400" b="1" dirty="0">
                <a:solidFill>
                  <a:srgbClr val="FF0000"/>
                </a:solidFill>
              </a:rPr>
              <a:t>HTML</a:t>
            </a:r>
            <a:r>
              <a:rPr lang="fr-FR" sz="2400" dirty="0"/>
              <a:t>. L’expression est évaluée et convertie en chaîne de caractères avant d’être affichée sur le navigateur.</a:t>
            </a:r>
          </a:p>
          <a:p>
            <a:pPr lvl="2">
              <a:buFont typeface="Wingdings" charset="2"/>
              <a:buChar char="ü"/>
            </a:pPr>
            <a:r>
              <a:rPr lang="fr-FR" sz="2400" b="1" dirty="0">
                <a:solidFill>
                  <a:srgbClr val="FF0000"/>
                </a:solidFill>
              </a:rPr>
              <a:t>Exemple: </a:t>
            </a:r>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p:txBody>
      </p:sp>
      <p:sp>
        <p:nvSpPr>
          <p:cNvPr id="7" name="Titre 1"/>
          <p:cNvSpPr txBox="1">
            <a:spLocks/>
          </p:cNvSpPr>
          <p:nvPr/>
        </p:nvSpPr>
        <p:spPr>
          <a:xfrm>
            <a:off x="1491522" y="0"/>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Balises de scripting d’éléments</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sp>
        <p:nvSpPr>
          <p:cNvPr id="2" name="Rectangle 1"/>
          <p:cNvSpPr/>
          <p:nvPr/>
        </p:nvSpPr>
        <p:spPr>
          <a:xfrm>
            <a:off x="3600450" y="4244714"/>
            <a:ext cx="7272338" cy="137027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600" b="1" i="0" u="none" strike="noStrike" kern="1200" cap="none" spc="0" normalizeH="0" baseline="30000" noProof="0" dirty="0">
                <a:ln>
                  <a:noFill/>
                </a:ln>
                <a:solidFill>
                  <a:srgbClr val="000000"/>
                </a:solidFill>
                <a:effectLst/>
                <a:uLnTx/>
                <a:uFillTx/>
                <a:latin typeface="Times-Roman" charset="0"/>
                <a:ea typeface="+mn-ea"/>
                <a:cs typeface="+mn-cs"/>
              </a:rPr>
              <a:t>Bonjour. Il est </a:t>
            </a:r>
            <a:r>
              <a:rPr kumimoji="0" lang="fr-FR" sz="3600" b="1" i="0" u="none" strike="noStrike" kern="1200" cap="none" spc="0" normalizeH="0" baseline="30000" noProof="0" dirty="0">
                <a:ln>
                  <a:noFill/>
                </a:ln>
                <a:solidFill>
                  <a:srgbClr val="0000FF"/>
                </a:solidFill>
                <a:effectLst/>
                <a:uLnTx/>
                <a:uFillTx/>
                <a:latin typeface="Times-Roman" charset="0"/>
                <a:ea typeface="+mn-ea"/>
                <a:cs typeface="+mn-cs"/>
              </a:rPr>
              <a:t>&lt;% = new </a:t>
            </a:r>
            <a:r>
              <a:rPr kumimoji="0" lang="fr-FR" sz="3600" b="1" i="0" u="none" strike="noStrike" kern="1200" cap="none" spc="0" normalizeH="0" baseline="30000" noProof="0" dirty="0" err="1">
                <a:ln>
                  <a:noFill/>
                </a:ln>
                <a:solidFill>
                  <a:srgbClr val="000000"/>
                </a:solidFill>
                <a:effectLst/>
                <a:uLnTx/>
                <a:uFillTx/>
                <a:latin typeface="Times-Roman" charset="0"/>
                <a:ea typeface="+mn-ea"/>
                <a:cs typeface="+mn-cs"/>
              </a:rPr>
              <a:t>java.util.Date</a:t>
            </a:r>
            <a:r>
              <a:rPr kumimoji="0" lang="fr-FR" sz="3600" b="1" i="0" u="none" strike="noStrike" kern="1200" cap="none" spc="0" normalizeH="0" baseline="30000" noProof="0" dirty="0">
                <a:ln>
                  <a:noFill/>
                </a:ln>
                <a:solidFill>
                  <a:srgbClr val="000000"/>
                </a:solidFill>
                <a:effectLst/>
                <a:uLnTx/>
                <a:uFillTx/>
                <a:latin typeface="Times-Roman" charset="0"/>
                <a:ea typeface="+mn-ea"/>
                <a:cs typeface="+mn-cs"/>
              </a:rPr>
              <a:t> ( ) </a:t>
            </a:r>
            <a:r>
              <a:rPr kumimoji="0" lang="fr-FR" sz="3600" b="1" i="0" u="none" strike="noStrike" kern="1200" cap="none" spc="0" normalizeH="0" baseline="30000" noProof="0" dirty="0">
                <a:ln>
                  <a:noFill/>
                </a:ln>
                <a:solidFill>
                  <a:srgbClr val="0000FF"/>
                </a:solidFill>
                <a:effectLst/>
                <a:uLnTx/>
                <a:uFillTx/>
                <a:latin typeface="Times-Roman" charset="0"/>
                <a:ea typeface="+mn-ea"/>
                <a:cs typeface="+mn-cs"/>
              </a:rPr>
              <a:t>%&gt;</a:t>
            </a:r>
            <a:endParaRPr kumimoji="0" lang="fr-FR" sz="3600" b="1"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Tree>
    <p:extLst>
      <p:ext uri="{BB962C8B-B14F-4D97-AF65-F5344CB8AC3E}">
        <p14:creationId xmlns:p14="http://schemas.microsoft.com/office/powerpoint/2010/main" val="546542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868362"/>
            <a:ext cx="10700478" cy="5641802"/>
          </a:xfrm>
        </p:spPr>
        <p:txBody>
          <a:bodyPr>
            <a:noAutofit/>
          </a:bodyPr>
          <a:lstStyle/>
          <a:p>
            <a:pPr lvl="1"/>
            <a:r>
              <a:rPr lang="fr-FR" b="1" dirty="0">
                <a:solidFill>
                  <a:srgbClr val="FF0000"/>
                </a:solidFill>
              </a:rPr>
              <a:t>Scriptlets:</a:t>
            </a:r>
            <a:r>
              <a:rPr lang="fr-FR" b="1" dirty="0">
                <a:solidFill>
                  <a:srgbClr val="0432FF"/>
                </a:solidFill>
              </a:rPr>
              <a:t>&lt;% ... %&gt; </a:t>
            </a:r>
            <a:endParaRPr lang="fr-FR" dirty="0"/>
          </a:p>
          <a:p>
            <a:pPr lvl="2">
              <a:buFont typeface="Wingdings" charset="2"/>
              <a:buChar char="ü"/>
            </a:pPr>
            <a:r>
              <a:rPr lang="fr-FR" sz="2000" dirty="0"/>
              <a:t>Les scriptlets sont des blocs de code java. Ils peuvent contenir un ensemble d'instructions et de déclarations. Les variables qui y sont déclarées ne sont valables que dans la partie ultérieure de la page JSP à la différence des blocs de déclarations.</a:t>
            </a:r>
          </a:p>
          <a:p>
            <a:pPr lvl="2">
              <a:buFont typeface="Wingdings" charset="2"/>
              <a:buChar char="ü"/>
            </a:pPr>
            <a:r>
              <a:rPr lang="fr-FR" sz="2000" dirty="0"/>
              <a:t>Ce tag ne peut pas contenir de tags </a:t>
            </a:r>
            <a:r>
              <a:rPr lang="fr-FR" sz="2000" b="1" dirty="0">
                <a:solidFill>
                  <a:srgbClr val="FF0000"/>
                </a:solidFill>
              </a:rPr>
              <a:t>HTML</a:t>
            </a:r>
            <a:r>
              <a:rPr lang="fr-FR" sz="2000" dirty="0"/>
              <a:t> ou </a:t>
            </a:r>
            <a:r>
              <a:rPr lang="fr-FR" sz="2000" b="1" dirty="0">
                <a:solidFill>
                  <a:srgbClr val="FF0000"/>
                </a:solidFill>
              </a:rPr>
              <a:t>JSP</a:t>
            </a:r>
            <a:r>
              <a:rPr lang="fr-FR" sz="2000" dirty="0"/>
              <a:t>. Pour écrire ces tags, </a:t>
            </a:r>
            <a:r>
              <a:rPr lang="fr-FR" sz="2000" b="1" dirty="0">
                <a:solidFill>
                  <a:srgbClr val="FF0000"/>
                </a:solidFill>
              </a:rPr>
              <a:t>il faut fermer le tag du scriptlet</a:t>
            </a:r>
            <a:r>
              <a:rPr lang="fr-FR" sz="2000" dirty="0"/>
              <a:t>, </a:t>
            </a:r>
            <a:r>
              <a:rPr lang="fr-FR" sz="2000" b="1" dirty="0">
                <a:solidFill>
                  <a:srgbClr val="FF0000"/>
                </a:solidFill>
              </a:rPr>
              <a:t>mettre le tag HTML ou JSP puis de nouveau commencer un tag de scriptlet pour continuer le code</a:t>
            </a:r>
            <a:r>
              <a:rPr lang="fr-FR" sz="2000" dirty="0"/>
              <a:t>.</a:t>
            </a:r>
          </a:p>
          <a:p>
            <a:pPr lvl="2">
              <a:buFont typeface="Wingdings" charset="2"/>
              <a:buChar char="ü"/>
            </a:pPr>
            <a:r>
              <a:rPr lang="fr-FR" sz="2400" b="1" dirty="0">
                <a:solidFill>
                  <a:srgbClr val="FF0000"/>
                </a:solidFill>
              </a:rPr>
              <a:t>Exemple: </a:t>
            </a:r>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p:txBody>
      </p:sp>
      <p:sp>
        <p:nvSpPr>
          <p:cNvPr id="7" name="Titre 1"/>
          <p:cNvSpPr txBox="1">
            <a:spLocks/>
          </p:cNvSpPr>
          <p:nvPr/>
        </p:nvSpPr>
        <p:spPr>
          <a:xfrm>
            <a:off x="1491522" y="0"/>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Balises de scripting d’éléments</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sp>
        <p:nvSpPr>
          <p:cNvPr id="2" name="Rectangle 1"/>
          <p:cNvSpPr/>
          <p:nvPr/>
        </p:nvSpPr>
        <p:spPr>
          <a:xfrm>
            <a:off x="3686174" y="4330439"/>
            <a:ext cx="7858125" cy="199716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mr-IN" sz="3600" b="1" i="0" u="none" strike="noStrike" kern="1200" cap="none" spc="0" normalizeH="0" baseline="30000" noProof="0" dirty="0">
                <a:ln>
                  <a:noFill/>
                </a:ln>
                <a:solidFill>
                  <a:srgbClr val="FB0007"/>
                </a:solidFill>
                <a:effectLst/>
                <a:uLnTx/>
                <a:uFillTx/>
                <a:latin typeface="Times-Roman" charset="0"/>
                <a:ea typeface="+mn-ea"/>
                <a:cs typeface="Mangal" panose="02040503050203030202" pitchFamily="18" charset="0"/>
              </a:rPr>
              <a:t>&lt;%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600" b="1" i="0" u="none" strike="noStrike" kern="1200" cap="none" spc="0" normalizeH="0" baseline="30000" noProof="0" dirty="0">
                <a:ln>
                  <a:noFill/>
                </a:ln>
                <a:solidFill>
                  <a:srgbClr val="000000"/>
                </a:solidFill>
                <a:effectLst/>
                <a:uLnTx/>
                <a:uFillTx/>
                <a:latin typeface="Times-Roman" charset="0"/>
                <a:ea typeface="+mn-ea"/>
                <a:cs typeface="+mn-cs"/>
              </a:rPr>
              <a:t>	String nom = request.getParameter(</a:t>
            </a:r>
            <a:r>
              <a:rPr kumimoji="0" lang="fr-FR" sz="3600" b="1" i="0" u="none" strike="noStrike" kern="1200" cap="none" spc="0" normalizeH="0" baseline="30000" noProof="0" dirty="0">
                <a:ln>
                  <a:noFill/>
                </a:ln>
                <a:solidFill>
                  <a:srgbClr val="0000FF"/>
                </a:solidFill>
                <a:effectLst/>
                <a:uLnTx/>
                <a:uFillTx/>
                <a:latin typeface="Times-Roman" charset="0"/>
                <a:ea typeface="+mn-ea"/>
                <a:cs typeface="+mn-cs"/>
              </a:rPr>
              <a:t>"nom"</a:t>
            </a:r>
            <a:r>
              <a:rPr kumimoji="0" lang="fr-FR" sz="3600" b="1" i="0" u="none" strike="noStrike" kern="1200" cap="none" spc="0" normalizeH="0" baseline="30000" noProof="0" dirty="0">
                <a:ln>
                  <a:noFill/>
                </a:ln>
                <a:solidFill>
                  <a:srgbClr val="000000"/>
                </a:solidFill>
                <a:effectLst/>
                <a:uLnTx/>
                <a:uFillTx/>
                <a:latin typeface="Times-Roman" charset="0"/>
                <a:ea typeface="+mn-ea"/>
                <a:cs typeface="+mn-cs"/>
              </a:rPr>
              <a:t>) ;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600" b="1" i="0" u="none" strike="noStrike" kern="1200" cap="none" spc="0" normalizeH="0" baseline="30000" noProof="0" dirty="0">
                <a:ln>
                  <a:noFill/>
                </a:ln>
                <a:solidFill>
                  <a:srgbClr val="000000"/>
                </a:solidFill>
                <a:effectLst/>
                <a:uLnTx/>
                <a:uFillTx/>
                <a:latin typeface="Times-Roman" charset="0"/>
                <a:ea typeface="+mn-ea"/>
                <a:cs typeface="+mn-cs"/>
              </a:rPr>
              <a:t>	out.println (</a:t>
            </a:r>
            <a:r>
              <a:rPr kumimoji="0" lang="fr-FR" sz="3600" b="1" i="0" u="none" strike="noStrike" kern="1200" cap="none" spc="0" normalizeH="0" baseline="30000" noProof="0" dirty="0">
                <a:ln>
                  <a:noFill/>
                </a:ln>
                <a:solidFill>
                  <a:srgbClr val="0000FF"/>
                </a:solidFill>
                <a:effectLst/>
                <a:uLnTx/>
                <a:uFillTx/>
                <a:latin typeface="Times-Roman" charset="0"/>
                <a:ea typeface="+mn-ea"/>
                <a:cs typeface="+mn-cs"/>
              </a:rPr>
              <a:t>"Nom de l’utilisateur : " </a:t>
            </a:r>
            <a:r>
              <a:rPr kumimoji="0" lang="fr-FR" sz="3600" b="1" i="0" u="none" strike="noStrike" kern="1200" cap="none" spc="0" normalizeH="0" baseline="30000" noProof="0" dirty="0">
                <a:ln>
                  <a:noFill/>
                </a:ln>
                <a:solidFill>
                  <a:srgbClr val="000000"/>
                </a:solidFill>
                <a:effectLst/>
                <a:uLnTx/>
                <a:uFillTx/>
                <a:latin typeface="Times-Roman" charset="0"/>
                <a:ea typeface="+mn-ea"/>
                <a:cs typeface="+mn-cs"/>
              </a:rPr>
              <a:t>+ nom) ;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600" b="1" i="0" u="none" strike="noStrike" kern="1200" cap="none" spc="0" normalizeH="0" baseline="30000" noProof="0" dirty="0">
                <a:ln>
                  <a:noFill/>
                </a:ln>
                <a:solidFill>
                  <a:srgbClr val="FB0007"/>
                </a:solidFill>
                <a:effectLst/>
                <a:uLnTx/>
                <a:uFillTx/>
                <a:latin typeface="Times-Roman" charset="0"/>
                <a:ea typeface="+mn-ea"/>
                <a:cs typeface="+mn-cs"/>
              </a:rPr>
              <a:t>%&gt;</a:t>
            </a:r>
            <a:endParaRPr kumimoji="0" lang="fr-FR" sz="3600" b="1"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Tree>
    <p:extLst>
      <p:ext uri="{BB962C8B-B14F-4D97-AF65-F5344CB8AC3E}">
        <p14:creationId xmlns:p14="http://schemas.microsoft.com/office/powerpoint/2010/main" val="2970469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868362"/>
            <a:ext cx="10700478" cy="5641802"/>
          </a:xfrm>
        </p:spPr>
        <p:txBody>
          <a:bodyPr>
            <a:noAutofit/>
          </a:bodyPr>
          <a:lstStyle/>
          <a:p>
            <a:pPr lvl="1"/>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p:txBody>
      </p:sp>
      <p:sp>
        <p:nvSpPr>
          <p:cNvPr id="7" name="Titre 1"/>
          <p:cNvSpPr txBox="1">
            <a:spLocks/>
          </p:cNvSpPr>
          <p:nvPr/>
        </p:nvSpPr>
        <p:spPr>
          <a:xfrm>
            <a:off x="1491522" y="0"/>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Les actions</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sp>
        <p:nvSpPr>
          <p:cNvPr id="8" name="Espace réservé du contenu 2"/>
          <p:cNvSpPr txBox="1">
            <a:spLocks/>
          </p:cNvSpPr>
          <p:nvPr/>
        </p:nvSpPr>
        <p:spPr>
          <a:xfrm>
            <a:off x="1491522" y="685800"/>
            <a:ext cx="10700478" cy="6006927"/>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742950" marR="0" lvl="1" indent="-285750" algn="l" defTabSz="457200" rtl="0" eaLnBrk="1" fontAlgn="auto" latinLnBrk="0" hangingPunct="1">
              <a:lnSpc>
                <a:spcPct val="100000"/>
              </a:lnSpc>
              <a:spcBef>
                <a:spcPct val="20000"/>
              </a:spcBef>
              <a:spcAft>
                <a:spcPts val="600"/>
              </a:spcAft>
              <a:buClr>
                <a:srgbClr val="30ACEC">
                  <a:lumMod val="75000"/>
                </a:srgbClr>
              </a:buClr>
              <a:buSzPct val="145000"/>
              <a:buFont typeface="Arial"/>
              <a:buChar char="•"/>
              <a:tabLst/>
              <a:defRPr/>
            </a:pPr>
            <a:r>
              <a:rPr kumimoji="0" lang="fr-FR" sz="4000" b="1" i="0" u="none" strike="noStrike" kern="1200" cap="none" spc="0" normalizeH="0" baseline="0" noProof="0" dirty="0">
                <a:ln>
                  <a:noFill/>
                </a:ln>
                <a:solidFill>
                  <a:srgbClr val="FF0000"/>
                </a:solidFill>
                <a:effectLst/>
                <a:uLnTx/>
                <a:uFillTx/>
                <a:latin typeface="Corbel" panose="020B0503020204020204"/>
                <a:ea typeface="+mn-ea"/>
                <a:cs typeface="+mn-cs"/>
              </a:rPr>
              <a:t>Les actions standards </a:t>
            </a:r>
            <a:r>
              <a:rPr kumimoji="0" lang="fr-FR" sz="4000" b="0" i="0" u="none" strike="noStrike" kern="1200" cap="none" spc="0" normalizeH="0" baseline="0" noProof="0" dirty="0">
                <a:ln>
                  <a:noFill/>
                </a:ln>
                <a:solidFill>
                  <a:prstClr val="black"/>
                </a:solidFill>
                <a:effectLst/>
                <a:uLnTx/>
                <a:uFillTx/>
                <a:latin typeface="Corbel" panose="020B0503020204020204"/>
                <a:ea typeface="+mn-ea"/>
                <a:cs typeface="+mn-cs"/>
              </a:rPr>
              <a:t>sont celles de base, accessibles à toutes les pages </a:t>
            </a:r>
            <a:r>
              <a:rPr kumimoji="0" lang="fr-FR" sz="4000" b="1" i="0" u="none" strike="noStrike" kern="1200" cap="none" spc="0" normalizeH="0" baseline="0" noProof="0" dirty="0" err="1">
                <a:ln>
                  <a:noFill/>
                </a:ln>
                <a:solidFill>
                  <a:srgbClr val="FF0000"/>
                </a:solidFill>
                <a:effectLst/>
                <a:uLnTx/>
                <a:uFillTx/>
                <a:latin typeface="Corbel" panose="020B0503020204020204"/>
                <a:ea typeface="+mn-ea"/>
                <a:cs typeface="+mn-cs"/>
              </a:rPr>
              <a:t>jsp</a:t>
            </a:r>
            <a:r>
              <a:rPr kumimoji="0" lang="fr-FR" sz="4000" b="0" i="0" u="none" strike="noStrike" kern="1200" cap="none" spc="0" normalizeH="0" baseline="0" noProof="0" dirty="0">
                <a:ln>
                  <a:noFill/>
                </a:ln>
                <a:solidFill>
                  <a:prstClr val="black"/>
                </a:solidFill>
                <a:effectLst/>
                <a:uLnTx/>
                <a:uFillTx/>
                <a:latin typeface="Corbel" panose="020B0503020204020204"/>
                <a:ea typeface="+mn-ea"/>
                <a:cs typeface="+mn-cs"/>
              </a:rPr>
              <a:t> car définies dans l’ </a:t>
            </a:r>
            <a:r>
              <a:rPr kumimoji="0" lang="fr-FR" sz="4000" b="1" i="0" u="none" strike="noStrike" kern="1200" cap="none" spc="0" normalizeH="0" baseline="0" noProof="0" dirty="0">
                <a:ln>
                  <a:noFill/>
                </a:ln>
                <a:solidFill>
                  <a:srgbClr val="FF0000"/>
                </a:solidFill>
                <a:effectLst/>
                <a:uLnTx/>
                <a:uFillTx/>
                <a:latin typeface="Corbel" panose="020B0503020204020204"/>
                <a:ea typeface="+mn-ea"/>
                <a:cs typeface="+mn-cs"/>
              </a:rPr>
              <a:t>API JEE </a:t>
            </a:r>
            <a:r>
              <a:rPr kumimoji="0" lang="fr-FR" sz="4000" b="0" i="0" u="none" strike="noStrike" kern="1200" cap="none" spc="0" normalizeH="0" baseline="0" noProof="0" dirty="0">
                <a:ln>
                  <a:noFill/>
                </a:ln>
                <a:solidFill>
                  <a:prstClr val="black"/>
                </a:solidFill>
                <a:effectLst/>
                <a:uLnTx/>
                <a:uFillTx/>
                <a:latin typeface="Corbel" panose="020B0503020204020204"/>
                <a:ea typeface="+mn-ea"/>
                <a:cs typeface="+mn-cs"/>
              </a:rPr>
              <a:t>pour les pages </a:t>
            </a:r>
            <a:r>
              <a:rPr kumimoji="0" lang="fr-FR" sz="4000" b="1" i="0" u="none" strike="noStrike" kern="1200" cap="none" spc="0" normalizeH="0" baseline="0" noProof="0" dirty="0">
                <a:ln>
                  <a:noFill/>
                </a:ln>
                <a:solidFill>
                  <a:srgbClr val="FF0000"/>
                </a:solidFill>
                <a:effectLst/>
                <a:uLnTx/>
                <a:uFillTx/>
                <a:latin typeface="Corbel" panose="020B0503020204020204"/>
                <a:ea typeface="+mn-ea"/>
                <a:cs typeface="+mn-cs"/>
              </a:rPr>
              <a:t>JSP</a:t>
            </a:r>
            <a:r>
              <a:rPr kumimoji="0" lang="fr-FR" sz="4000" b="0" i="0" u="none" strike="noStrike" kern="1200" cap="none" spc="0" normalizeH="0" baseline="0" noProof="0" dirty="0">
                <a:ln>
                  <a:noFill/>
                </a:ln>
                <a:solidFill>
                  <a:prstClr val="black"/>
                </a:solidFill>
                <a:effectLst/>
                <a:uLnTx/>
                <a:uFillTx/>
                <a:latin typeface="Corbel" panose="020B0503020204020204"/>
                <a:ea typeface="+mn-ea"/>
                <a:cs typeface="+mn-cs"/>
              </a:rPr>
              <a:t>. Les éléments XML correspondant commencent par le préfixe </a:t>
            </a:r>
            <a:r>
              <a:rPr kumimoji="0" lang="fr-FR" sz="4000" b="1" i="0" u="none" strike="noStrike" kern="1200" cap="none" spc="0" normalizeH="0" baseline="0" noProof="0" dirty="0" err="1">
                <a:ln>
                  <a:noFill/>
                </a:ln>
                <a:solidFill>
                  <a:srgbClr val="FF0000"/>
                </a:solidFill>
                <a:effectLst/>
                <a:uLnTx/>
                <a:uFillTx/>
                <a:latin typeface="Corbel" panose="020B0503020204020204"/>
                <a:ea typeface="+mn-ea"/>
                <a:cs typeface="+mn-cs"/>
              </a:rPr>
              <a:t>jsp</a:t>
            </a:r>
            <a:r>
              <a:rPr kumimoji="0" lang="fr-FR" sz="4000" b="0" i="0" u="none" strike="noStrike" kern="1200" cap="none" spc="0" normalizeH="0" baseline="0" noProof="0" dirty="0">
                <a:ln>
                  <a:noFill/>
                </a:ln>
                <a:solidFill>
                  <a:prstClr val="black"/>
                </a:solidFill>
                <a:effectLst/>
                <a:uLnTx/>
                <a:uFillTx/>
                <a:latin typeface="Corbel" panose="020B0503020204020204"/>
                <a:ea typeface="+mn-ea"/>
                <a:cs typeface="+mn-cs"/>
              </a:rPr>
              <a:t>.</a:t>
            </a:r>
          </a:p>
          <a:p>
            <a:pPr marL="742950" marR="0" lvl="1" indent="-285750" algn="l" defTabSz="457200" rtl="0" eaLnBrk="1" fontAlgn="auto" latinLnBrk="0" hangingPunct="1">
              <a:lnSpc>
                <a:spcPct val="100000"/>
              </a:lnSpc>
              <a:spcBef>
                <a:spcPct val="20000"/>
              </a:spcBef>
              <a:spcAft>
                <a:spcPts val="600"/>
              </a:spcAft>
              <a:buClr>
                <a:srgbClr val="30ACEC">
                  <a:lumMod val="75000"/>
                </a:srgbClr>
              </a:buClr>
              <a:buSzPct val="145000"/>
              <a:buFont typeface="Arial"/>
              <a:buChar char="•"/>
              <a:tabLst/>
              <a:defRPr/>
            </a:pPr>
            <a:r>
              <a:rPr kumimoji="0" lang="fr-FR" sz="4000" b="1" i="0" u="none" strike="noStrike" kern="1200" cap="none" spc="0" normalizeH="0" baseline="0" noProof="0" dirty="0">
                <a:ln>
                  <a:noFill/>
                </a:ln>
                <a:solidFill>
                  <a:srgbClr val="FF0000"/>
                </a:solidFill>
                <a:effectLst/>
                <a:uLnTx/>
                <a:uFillTx/>
                <a:latin typeface="Corbel" panose="020B0503020204020204"/>
                <a:ea typeface="+mn-ea"/>
                <a:cs typeface="+mn-cs"/>
              </a:rPr>
              <a:t>Les actions personnalisées </a:t>
            </a:r>
            <a:r>
              <a:rPr kumimoji="0" lang="fr-FR" sz="4000" b="0" i="0" u="none" strike="noStrike" kern="1200" cap="none" spc="0" normalizeH="0" baseline="0" noProof="0" dirty="0">
                <a:ln>
                  <a:noFill/>
                </a:ln>
                <a:solidFill>
                  <a:prstClr val="black"/>
                </a:solidFill>
                <a:effectLst/>
                <a:uLnTx/>
                <a:uFillTx/>
                <a:latin typeface="Corbel" panose="020B0503020204020204"/>
                <a:ea typeface="+mn-ea"/>
                <a:cs typeface="+mn-cs"/>
              </a:rPr>
              <a:t>viennent enrichir les actions standards en offrant de nouvelles possibilités. On les utilise grâce aux librairies de tags personnalisés déclarés dans </a:t>
            </a:r>
            <a:r>
              <a:rPr kumimoji="0" lang="fr-FR" sz="4000" b="0" i="0" u="none" strike="noStrike" kern="1200" cap="none" spc="0" normalizeH="0" baseline="0" noProof="0" dirty="0" err="1">
                <a:ln>
                  <a:noFill/>
                </a:ln>
                <a:solidFill>
                  <a:prstClr val="black"/>
                </a:solidFill>
                <a:effectLst/>
                <a:uLnTx/>
                <a:uFillTx/>
                <a:latin typeface="Corbel" panose="020B0503020204020204"/>
                <a:ea typeface="+mn-ea"/>
                <a:cs typeface="+mn-cs"/>
              </a:rPr>
              <a:t>taglib</a:t>
            </a:r>
            <a:r>
              <a:rPr kumimoji="0" lang="fr-FR" sz="4000" b="0" i="0" u="none" strike="noStrike" kern="1200" cap="none" spc="0" normalizeH="0" baseline="0" noProof="0" dirty="0">
                <a:ln>
                  <a:noFill/>
                </a:ln>
                <a:solidFill>
                  <a:prstClr val="black"/>
                </a:solidFill>
                <a:effectLst/>
                <a:uLnTx/>
                <a:uFillTx/>
                <a:latin typeface="Corbel" panose="020B0503020204020204"/>
                <a:ea typeface="+mn-ea"/>
                <a:cs typeface="+mn-cs"/>
              </a:rPr>
              <a:t>.</a:t>
            </a:r>
          </a:p>
        </p:txBody>
      </p:sp>
    </p:spTree>
    <p:extLst>
      <p:ext uri="{BB962C8B-B14F-4D97-AF65-F5344CB8AC3E}">
        <p14:creationId xmlns:p14="http://schemas.microsoft.com/office/powerpoint/2010/main" val="3419018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868362"/>
            <a:ext cx="10700478" cy="2514598"/>
          </a:xfrm>
        </p:spPr>
        <p:txBody>
          <a:bodyPr>
            <a:noAutofit/>
          </a:bodyPr>
          <a:lstStyle/>
          <a:p>
            <a:pPr lvl="1"/>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p:txBody>
      </p:sp>
      <p:sp>
        <p:nvSpPr>
          <p:cNvPr id="7" name="Titre 1"/>
          <p:cNvSpPr txBox="1">
            <a:spLocks/>
          </p:cNvSpPr>
          <p:nvPr/>
        </p:nvSpPr>
        <p:spPr>
          <a:xfrm>
            <a:off x="1491522" y="0"/>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Les actions</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sp>
        <p:nvSpPr>
          <p:cNvPr id="8" name="Espace réservé du contenu 2"/>
          <p:cNvSpPr txBox="1">
            <a:spLocks/>
          </p:cNvSpPr>
          <p:nvPr/>
        </p:nvSpPr>
        <p:spPr>
          <a:xfrm>
            <a:off x="1491522" y="868361"/>
            <a:ext cx="10700478" cy="2514599"/>
          </a:xfrm>
          <a:prstGeom prst="rect">
            <a:avLst/>
          </a:prstGeom>
        </p:spPr>
        <p:txBody>
          <a:bodyPr vert="horz" lIns="91440" tIns="45720" rIns="91440" bIns="45720" rtlCol="0" anchor="ctr">
            <a:normAutofit fontScale="85000" lnSpcReduction="2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742950" marR="0" lvl="1" indent="-285750" algn="l" defTabSz="457200" rtl="0" eaLnBrk="1" fontAlgn="auto" latinLnBrk="0" hangingPunct="1">
              <a:lnSpc>
                <a:spcPct val="100000"/>
              </a:lnSpc>
              <a:spcBef>
                <a:spcPct val="20000"/>
              </a:spcBef>
              <a:spcAft>
                <a:spcPts val="600"/>
              </a:spcAft>
              <a:buClr>
                <a:srgbClr val="30ACEC">
                  <a:lumMod val="75000"/>
                </a:srgbClr>
              </a:buClr>
              <a:buSzPct val="145000"/>
              <a:buFont typeface="Arial"/>
              <a:buChar char="•"/>
              <a:tabLst/>
              <a:defRPr/>
            </a:pPr>
            <a:r>
              <a:rPr kumimoji="0" lang="fr-FR" sz="3600" b="1" i="0" u="none" strike="noStrike" kern="1200" cap="none" spc="0" normalizeH="0" baseline="0" noProof="0" dirty="0">
                <a:ln>
                  <a:noFill/>
                </a:ln>
                <a:solidFill>
                  <a:srgbClr val="C00000"/>
                </a:solidFill>
                <a:effectLst/>
                <a:uLnTx/>
                <a:uFillTx/>
                <a:latin typeface="Corbel" panose="020B0503020204020204"/>
                <a:ea typeface="+mn-ea"/>
                <a:cs typeface="+mn-cs"/>
              </a:rPr>
              <a:t>&lt;</a:t>
            </a:r>
            <a:r>
              <a:rPr kumimoji="0" lang="fr-FR" sz="3600" b="1" i="0" u="none" strike="noStrike" kern="1200" cap="none" spc="0" normalizeH="0" baseline="0" noProof="0" dirty="0" err="1">
                <a:ln>
                  <a:noFill/>
                </a:ln>
                <a:solidFill>
                  <a:srgbClr val="C00000"/>
                </a:solidFill>
                <a:effectLst/>
                <a:uLnTx/>
                <a:uFillTx/>
                <a:latin typeface="Corbel" panose="020B0503020204020204"/>
                <a:ea typeface="+mn-ea"/>
                <a:cs typeface="+mn-cs"/>
              </a:rPr>
              <a:t>jsp:useBean</a:t>
            </a:r>
            <a:r>
              <a:rPr kumimoji="0" lang="fr-FR" sz="3600" b="1" i="0" u="none" strike="noStrike" kern="1200" cap="none" spc="0" normalizeH="0" baseline="0" noProof="0" dirty="0">
                <a:ln>
                  <a:noFill/>
                </a:ln>
                <a:solidFill>
                  <a:srgbClr val="C00000"/>
                </a:solidFill>
                <a:effectLst/>
                <a:uLnTx/>
                <a:uFillTx/>
                <a:latin typeface="Corbel" panose="020B0503020204020204"/>
                <a:ea typeface="+mn-ea"/>
                <a:cs typeface="+mn-cs"/>
              </a:rPr>
              <a:t> /&gt; </a:t>
            </a:r>
            <a:r>
              <a:rPr kumimoji="0" lang="fr-FR" sz="3600" b="0" i="0" u="none" strike="noStrike" kern="1200" cap="none" spc="0" normalizeH="0" baseline="0" noProof="0" dirty="0">
                <a:ln>
                  <a:noFill/>
                </a:ln>
                <a:solidFill>
                  <a:prstClr val="black"/>
                </a:solidFill>
                <a:effectLst/>
                <a:uLnTx/>
                <a:uFillTx/>
                <a:latin typeface="Corbel" panose="020B0503020204020204"/>
                <a:ea typeface="+mn-ea"/>
                <a:cs typeface="+mn-cs"/>
              </a:rPr>
              <a:t>: permet de créer ou d’importer des attributs de requête, de session et d’application. L’attribut créé ou importé peut ainsi être utilisé dans la page JSP, comme s’il correspondait à une variable de la classe indiquée dans </a:t>
            </a:r>
            <a:r>
              <a:rPr kumimoji="0" lang="fr-FR" sz="3600" b="1" i="0" u="none" strike="noStrike" kern="1200" cap="none" spc="0" normalizeH="0" baseline="0" noProof="0" dirty="0" err="1">
                <a:ln>
                  <a:noFill/>
                </a:ln>
                <a:solidFill>
                  <a:srgbClr val="C00000"/>
                </a:solidFill>
                <a:effectLst/>
                <a:uLnTx/>
                <a:uFillTx/>
                <a:latin typeface="Corbel" panose="020B0503020204020204"/>
                <a:ea typeface="+mn-ea"/>
                <a:cs typeface="+mn-cs"/>
              </a:rPr>
              <a:t>usebean</a:t>
            </a:r>
            <a:r>
              <a:rPr kumimoji="0" lang="fr-FR" sz="3600" b="0" i="0" u="none" strike="noStrike" kern="1200" cap="none" spc="0" normalizeH="0" baseline="0" noProof="0" dirty="0">
                <a:ln>
                  <a:noFill/>
                </a:ln>
                <a:solidFill>
                  <a:prstClr val="black"/>
                </a:solidFill>
                <a:effectLst/>
                <a:uLnTx/>
                <a:uFillTx/>
                <a:latin typeface="Corbel" panose="020B0503020204020204"/>
                <a:ea typeface="+mn-ea"/>
                <a:cs typeface="+mn-cs"/>
              </a:rPr>
              <a:t>.</a:t>
            </a:r>
          </a:p>
          <a:p>
            <a:pPr marL="1543050" marR="0" lvl="3" indent="-171450" algn="l" defTabSz="457200" rtl="0" eaLnBrk="1" fontAlgn="auto" latinLnBrk="0" hangingPunct="1">
              <a:lnSpc>
                <a:spcPct val="100000"/>
              </a:lnSpc>
              <a:spcBef>
                <a:spcPct val="20000"/>
              </a:spcBef>
              <a:spcAft>
                <a:spcPts val="600"/>
              </a:spcAft>
              <a:buClr>
                <a:srgbClr val="30ACEC">
                  <a:lumMod val="75000"/>
                </a:srgbClr>
              </a:buClr>
              <a:buSzPct val="145000"/>
              <a:buFont typeface="Wingdings" charset="2"/>
              <a:buChar char="ü"/>
              <a:tabLst/>
              <a:defRPr/>
            </a:pPr>
            <a:r>
              <a:rPr kumimoji="0" lang="fr-FR" sz="3200" b="1" i="0" u="none" strike="noStrike" kern="1200" cap="none" spc="0" normalizeH="0" baseline="0" noProof="0" dirty="0">
                <a:ln>
                  <a:noFill/>
                </a:ln>
                <a:solidFill>
                  <a:srgbClr val="C00000"/>
                </a:solidFill>
                <a:effectLst/>
                <a:uLnTx/>
                <a:uFillTx/>
                <a:latin typeface="Corbel" panose="020B0503020204020204"/>
                <a:ea typeface="+mn-ea"/>
                <a:cs typeface="+mn-cs"/>
              </a:rPr>
              <a:t>Syntaxe:</a:t>
            </a:r>
          </a:p>
        </p:txBody>
      </p:sp>
      <p:sp>
        <p:nvSpPr>
          <p:cNvPr id="2" name="Rectangle 1"/>
          <p:cNvSpPr/>
          <p:nvPr/>
        </p:nvSpPr>
        <p:spPr>
          <a:xfrm>
            <a:off x="2222505" y="3382962"/>
            <a:ext cx="9590374" cy="89320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&lt;</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jsp:useBean</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id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nomAttribut</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class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package.Classe</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a:t>
            </a:r>
            <a:r>
              <a:rPr kumimoji="0" lang="fr-FR" sz="3200" b="1" i="0" u="none" strike="noStrike" kern="1200" cap="none" spc="0" normalizeH="0" baseline="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scope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portéeAttribut</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/&gt;</a:t>
            </a:r>
            <a:endParaRPr kumimoji="0" lang="fr-FR" sz="32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9" name="Espace réservé du contenu 2"/>
          <p:cNvSpPr txBox="1">
            <a:spLocks/>
          </p:cNvSpPr>
          <p:nvPr/>
        </p:nvSpPr>
        <p:spPr>
          <a:xfrm>
            <a:off x="2423851" y="4499316"/>
            <a:ext cx="9546653" cy="2358684"/>
          </a:xfrm>
          <a:prstGeom prst="rect">
            <a:avLst/>
          </a:prstGeom>
        </p:spPr>
        <p:txBody>
          <a:bodyPr vert="horz" lIns="91440" tIns="45720" rIns="91440" bIns="45720" rtlCol="0" anchor="ctr">
            <a:normAutofit fontScale="85000" lnSpcReduction="1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742950" marR="0" lvl="1" indent="-285750" algn="l" defTabSz="457200" rtl="0" eaLnBrk="1" fontAlgn="auto" latinLnBrk="0" hangingPunct="1">
              <a:lnSpc>
                <a:spcPct val="100000"/>
              </a:lnSpc>
              <a:spcBef>
                <a:spcPct val="20000"/>
              </a:spcBef>
              <a:spcAft>
                <a:spcPts val="600"/>
              </a:spcAft>
              <a:buClr>
                <a:srgbClr val="30ACEC">
                  <a:lumMod val="75000"/>
                </a:srgbClr>
              </a:buClr>
              <a:buSzPct val="145000"/>
              <a:buFont typeface="Wingdings" charset="2"/>
              <a:buChar char="ü"/>
              <a:tabLst/>
              <a:defRPr/>
            </a:pPr>
            <a:r>
              <a:rPr kumimoji="0" lang="fr-FR" sz="2800" b="1" i="0" u="none" strike="noStrike" kern="1200" cap="none" spc="0" normalizeH="0" baseline="0" noProof="0" dirty="0">
                <a:ln>
                  <a:noFill/>
                </a:ln>
                <a:solidFill>
                  <a:srgbClr val="C00000"/>
                </a:solidFill>
                <a:effectLst/>
                <a:uLnTx/>
                <a:uFillTx/>
                <a:latin typeface="Corbel" panose="020B0503020204020204"/>
                <a:ea typeface="+mn-ea"/>
                <a:cs typeface="+mn-cs"/>
              </a:rPr>
              <a:t>Explication: </a:t>
            </a:r>
            <a:r>
              <a:rPr kumimoji="0" lang="fr-FR" sz="2800" b="0" i="0" u="none" strike="noStrike" kern="1200" cap="none" spc="0" normalizeH="0" baseline="0" noProof="0" dirty="0">
                <a:ln>
                  <a:noFill/>
                </a:ln>
                <a:solidFill>
                  <a:prstClr val="black"/>
                </a:solidFill>
                <a:effectLst/>
                <a:uLnTx/>
                <a:uFillTx/>
                <a:latin typeface="Corbel" panose="020B0503020204020204"/>
                <a:ea typeface="+mn-ea"/>
                <a:cs typeface="+mn-cs"/>
              </a:rPr>
              <a:t>si l’attribut de nom </a:t>
            </a:r>
            <a:r>
              <a:rPr kumimoji="0" lang="fr-FR" sz="2800" b="1" i="0" u="none" strike="noStrike" kern="1200" cap="none" spc="0" normalizeH="0" baseline="0" noProof="0" dirty="0" err="1">
                <a:ln>
                  <a:noFill/>
                </a:ln>
                <a:solidFill>
                  <a:srgbClr val="0432FF"/>
                </a:solidFill>
                <a:effectLst/>
                <a:uLnTx/>
                <a:uFillTx/>
                <a:latin typeface="Corbel" panose="020B0503020204020204"/>
                <a:ea typeface="+mn-ea"/>
                <a:cs typeface="+mn-cs"/>
              </a:rPr>
              <a:t>nomAttribut</a:t>
            </a:r>
            <a:r>
              <a:rPr kumimoji="0" lang="fr-FR" sz="2800" b="0" i="0" u="none" strike="noStrike" kern="1200" cap="none" spc="0" normalizeH="0" baseline="0" noProof="0" dirty="0">
                <a:ln>
                  <a:noFill/>
                </a:ln>
                <a:solidFill>
                  <a:prstClr val="black"/>
                </a:solidFill>
                <a:effectLst/>
                <a:uLnTx/>
                <a:uFillTx/>
                <a:latin typeface="Corbel" panose="020B0503020204020204"/>
                <a:ea typeface="+mn-ea"/>
                <a:cs typeface="+mn-cs"/>
              </a:rPr>
              <a:t> existe dans la </a:t>
            </a:r>
            <a:r>
              <a:rPr kumimoji="0" lang="fr-FR" sz="2800" b="1" i="0" u="none" strike="noStrike" kern="1200" cap="none" spc="0" normalizeH="0" baseline="0" noProof="0" dirty="0">
                <a:ln>
                  <a:noFill/>
                </a:ln>
                <a:solidFill>
                  <a:srgbClr val="C00000"/>
                </a:solidFill>
                <a:effectLst/>
                <a:uLnTx/>
                <a:uFillTx/>
                <a:latin typeface="Corbel" panose="020B0503020204020204"/>
                <a:ea typeface="+mn-ea"/>
                <a:cs typeface="+mn-cs"/>
              </a:rPr>
              <a:t>portée</a:t>
            </a:r>
            <a:r>
              <a:rPr kumimoji="0" lang="fr-FR" sz="2800" b="0" i="0" u="none" strike="noStrike" kern="1200" cap="none" spc="0" normalizeH="0" baseline="0" noProof="0" dirty="0">
                <a:ln>
                  <a:noFill/>
                </a:ln>
                <a:solidFill>
                  <a:prstClr val="black"/>
                </a:solidFill>
                <a:effectLst/>
                <a:uLnTx/>
                <a:uFillTx/>
                <a:latin typeface="Corbel" panose="020B0503020204020204"/>
                <a:ea typeface="+mn-ea"/>
                <a:cs typeface="+mn-cs"/>
              </a:rPr>
              <a:t> indiquée alors il est importé dans la page et on peut l’utiliser, sinon il est créé (de classe </a:t>
            </a:r>
            <a:r>
              <a:rPr kumimoji="0" lang="fr-FR" sz="2800" b="1" i="0" u="none" strike="noStrike" kern="1200" cap="none" spc="0" normalizeH="0" baseline="0" noProof="0" dirty="0" err="1">
                <a:ln>
                  <a:noFill/>
                </a:ln>
                <a:solidFill>
                  <a:srgbClr val="0432FF"/>
                </a:solidFill>
                <a:effectLst/>
                <a:uLnTx/>
                <a:uFillTx/>
                <a:latin typeface="Corbel" panose="020B0503020204020204"/>
                <a:ea typeface="+mn-ea"/>
                <a:cs typeface="+mn-cs"/>
              </a:rPr>
              <a:t>package.Classe</a:t>
            </a:r>
            <a:r>
              <a:rPr kumimoji="0" lang="fr-FR" sz="2800" b="0" i="0" u="none" strike="noStrike" kern="1200" cap="none" spc="0" normalizeH="0" baseline="0" noProof="0" dirty="0">
                <a:ln>
                  <a:noFill/>
                </a:ln>
                <a:solidFill>
                  <a:prstClr val="black"/>
                </a:solidFill>
                <a:effectLst/>
                <a:uLnTx/>
                <a:uFillTx/>
                <a:latin typeface="Corbel" panose="020B0503020204020204"/>
                <a:ea typeface="+mn-ea"/>
                <a:cs typeface="+mn-cs"/>
              </a:rPr>
              <a:t>) avec la </a:t>
            </a:r>
            <a:r>
              <a:rPr kumimoji="0" lang="fr-FR" sz="2800" b="1" i="0" u="none" strike="noStrike" kern="1200" cap="none" spc="0" normalizeH="0" baseline="0" noProof="0" dirty="0">
                <a:ln>
                  <a:noFill/>
                </a:ln>
                <a:solidFill>
                  <a:srgbClr val="C00000"/>
                </a:solidFill>
                <a:effectLst/>
                <a:uLnTx/>
                <a:uFillTx/>
                <a:latin typeface="Corbel" panose="020B0503020204020204"/>
                <a:ea typeface="+mn-ea"/>
                <a:cs typeface="+mn-cs"/>
              </a:rPr>
              <a:t>portée </a:t>
            </a:r>
            <a:r>
              <a:rPr kumimoji="0" lang="fr-FR" sz="2800" b="0" i="0" u="none" strike="noStrike" kern="1200" cap="none" spc="0" normalizeH="0" baseline="0" noProof="0" dirty="0">
                <a:ln>
                  <a:noFill/>
                </a:ln>
                <a:solidFill>
                  <a:prstClr val="black"/>
                </a:solidFill>
                <a:effectLst/>
                <a:uLnTx/>
                <a:uFillTx/>
                <a:latin typeface="Corbel" panose="020B0503020204020204"/>
                <a:ea typeface="+mn-ea"/>
                <a:cs typeface="+mn-cs"/>
              </a:rPr>
              <a:t>indiquée et on peut aussi l’utiliser.</a:t>
            </a:r>
          </a:p>
          <a:p>
            <a:pPr marL="742950" marR="0" lvl="1" indent="-285750" algn="l" defTabSz="457200" rtl="0" eaLnBrk="1" fontAlgn="auto" latinLnBrk="0" hangingPunct="1">
              <a:lnSpc>
                <a:spcPct val="100000"/>
              </a:lnSpc>
              <a:spcBef>
                <a:spcPct val="20000"/>
              </a:spcBef>
              <a:spcAft>
                <a:spcPts val="600"/>
              </a:spcAft>
              <a:buClr>
                <a:srgbClr val="30ACEC">
                  <a:lumMod val="75000"/>
                </a:srgbClr>
              </a:buClr>
              <a:buSzPct val="145000"/>
              <a:buFont typeface="Wingdings" charset="2"/>
              <a:buChar char="ü"/>
              <a:tabLst/>
              <a:defRPr/>
            </a:pPr>
            <a:r>
              <a:rPr kumimoji="0" lang="fr-FR" sz="2800" b="1" i="0" u="none" strike="noStrike" kern="1200" cap="none" spc="0" normalizeH="0" baseline="0" noProof="0" dirty="0">
                <a:ln>
                  <a:noFill/>
                </a:ln>
                <a:solidFill>
                  <a:srgbClr val="C00000"/>
                </a:solidFill>
                <a:effectLst/>
                <a:uLnTx/>
                <a:uFillTx/>
                <a:latin typeface="Corbel" panose="020B0503020204020204"/>
                <a:ea typeface="+mn-ea"/>
                <a:cs typeface="+mn-cs"/>
              </a:rPr>
              <a:t>NB: </a:t>
            </a:r>
            <a:r>
              <a:rPr kumimoji="0" lang="fr-FR" sz="2800" b="0" i="0" u="none" strike="noStrike" kern="1200" cap="none" spc="0" normalizeH="0" baseline="0" noProof="0" dirty="0">
                <a:ln>
                  <a:noFill/>
                </a:ln>
                <a:solidFill>
                  <a:prstClr val="black"/>
                </a:solidFill>
                <a:effectLst/>
                <a:uLnTx/>
                <a:uFillTx/>
                <a:latin typeface="Corbel" panose="020B0503020204020204"/>
                <a:ea typeface="+mn-ea"/>
                <a:cs typeface="+mn-cs"/>
              </a:rPr>
              <a:t>la classe déclarée ne doit pas disposer </a:t>
            </a:r>
            <a:r>
              <a:rPr kumimoji="0" lang="fr-FR" sz="2800" b="1" i="0" u="none" strike="noStrike" kern="1200" cap="none" spc="0" normalizeH="0" baseline="0" noProof="0" dirty="0">
                <a:ln>
                  <a:noFill/>
                </a:ln>
                <a:solidFill>
                  <a:srgbClr val="C00000"/>
                </a:solidFill>
                <a:effectLst/>
                <a:uLnTx/>
                <a:uFillTx/>
                <a:latin typeface="Corbel" panose="020B0503020204020204"/>
                <a:ea typeface="+mn-ea"/>
                <a:cs typeface="+mn-cs"/>
              </a:rPr>
              <a:t>d’aucun constructeur</a:t>
            </a:r>
            <a:r>
              <a:rPr kumimoji="0" lang="fr-FR" sz="2800" b="0" i="0" u="none" strike="noStrike" kern="1200" cap="none" spc="0" normalizeH="0" baseline="0" noProof="0" dirty="0">
                <a:ln>
                  <a:noFill/>
                </a:ln>
                <a:solidFill>
                  <a:prstClr val="black"/>
                </a:solidFill>
                <a:effectLst/>
                <a:uLnTx/>
                <a:uFillTx/>
                <a:latin typeface="Corbel" panose="020B0503020204020204"/>
                <a:ea typeface="+mn-ea"/>
                <a:cs typeface="+mn-cs"/>
              </a:rPr>
              <a:t>, en dehors du constructeur par défaut sans paramètres</a:t>
            </a:r>
            <a:endParaRPr kumimoji="0" lang="fr-FR" sz="4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Tree>
    <p:extLst>
      <p:ext uri="{BB962C8B-B14F-4D97-AF65-F5344CB8AC3E}">
        <p14:creationId xmlns:p14="http://schemas.microsoft.com/office/powerpoint/2010/main" val="38823397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868362"/>
            <a:ext cx="10700478" cy="2514598"/>
          </a:xfrm>
        </p:spPr>
        <p:txBody>
          <a:bodyPr>
            <a:noAutofit/>
          </a:bodyPr>
          <a:lstStyle/>
          <a:p>
            <a:pPr lvl="1"/>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p:txBody>
      </p:sp>
      <p:sp>
        <p:nvSpPr>
          <p:cNvPr id="7" name="Titre 1"/>
          <p:cNvSpPr txBox="1">
            <a:spLocks/>
          </p:cNvSpPr>
          <p:nvPr/>
        </p:nvSpPr>
        <p:spPr>
          <a:xfrm>
            <a:off x="1491522" y="-94129"/>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Les actions</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sp>
        <p:nvSpPr>
          <p:cNvPr id="8" name="Espace réservé du contenu 2"/>
          <p:cNvSpPr txBox="1">
            <a:spLocks/>
          </p:cNvSpPr>
          <p:nvPr/>
        </p:nvSpPr>
        <p:spPr>
          <a:xfrm>
            <a:off x="1491522" y="693550"/>
            <a:ext cx="10700478" cy="3382961"/>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742950" marR="0" lvl="1" indent="-285750" algn="l" defTabSz="457200" rtl="0" eaLnBrk="1" fontAlgn="auto" latinLnBrk="0" hangingPunct="1">
              <a:lnSpc>
                <a:spcPct val="100000"/>
              </a:lnSpc>
              <a:spcBef>
                <a:spcPct val="20000"/>
              </a:spcBef>
              <a:spcAft>
                <a:spcPts val="600"/>
              </a:spcAft>
              <a:buClr>
                <a:srgbClr val="30ACEC">
                  <a:lumMod val="75000"/>
                </a:srgbClr>
              </a:buClr>
              <a:buSzPct val="145000"/>
              <a:buFont typeface="Arial"/>
              <a:buChar char="•"/>
              <a:tabLst/>
              <a:defRPr/>
            </a:pPr>
            <a:r>
              <a:rPr kumimoji="0" lang="fr-FR" sz="1600" b="1" i="0" u="none" strike="noStrike" kern="1200" cap="none" spc="0" normalizeH="0" baseline="0" noProof="0" dirty="0">
                <a:ln>
                  <a:noFill/>
                </a:ln>
                <a:solidFill>
                  <a:srgbClr val="C00000"/>
                </a:solidFill>
                <a:effectLst/>
                <a:uLnTx/>
                <a:uFillTx/>
                <a:latin typeface="Corbel" panose="020B0503020204020204"/>
                <a:ea typeface="+mn-ea"/>
                <a:cs typeface="+mn-cs"/>
              </a:rPr>
              <a:t>&lt;</a:t>
            </a:r>
            <a:r>
              <a:rPr kumimoji="0" lang="fr-FR" sz="1600" b="1" i="0" u="none" strike="noStrike" kern="1200" cap="none" spc="0" normalizeH="0" baseline="0" noProof="0" dirty="0" err="1">
                <a:ln>
                  <a:noFill/>
                </a:ln>
                <a:solidFill>
                  <a:srgbClr val="C00000"/>
                </a:solidFill>
                <a:effectLst/>
                <a:uLnTx/>
                <a:uFillTx/>
                <a:latin typeface="Corbel" panose="020B0503020204020204"/>
                <a:ea typeface="+mn-ea"/>
                <a:cs typeface="+mn-cs"/>
              </a:rPr>
              <a:t>jsp:useBean</a:t>
            </a:r>
            <a:r>
              <a:rPr kumimoji="0" lang="fr-FR" sz="1600" b="1" i="0" u="none" strike="noStrike" kern="1200" cap="none" spc="0" normalizeH="0" baseline="0" noProof="0" dirty="0">
                <a:ln>
                  <a:noFill/>
                </a:ln>
                <a:solidFill>
                  <a:srgbClr val="C00000"/>
                </a:solidFill>
                <a:effectLst/>
                <a:uLnTx/>
                <a:uFillTx/>
                <a:latin typeface="Corbel" panose="020B0503020204020204"/>
                <a:ea typeface="+mn-ea"/>
                <a:cs typeface="+mn-cs"/>
              </a:rPr>
              <a:t> /&gt; </a:t>
            </a:r>
            <a:r>
              <a:rPr kumimoji="0" lang="fr-FR" sz="1600" b="0" i="0" u="none" strike="noStrike" kern="1200" cap="none" spc="0" normalizeH="0" baseline="0" noProof="0" dirty="0">
                <a:ln>
                  <a:noFill/>
                </a:ln>
                <a:solidFill>
                  <a:prstClr val="black"/>
                </a:solidFill>
                <a:effectLst/>
                <a:uLnTx/>
                <a:uFillTx/>
                <a:latin typeface="Corbel" panose="020B0503020204020204"/>
                <a:ea typeface="+mn-ea"/>
                <a:cs typeface="+mn-cs"/>
              </a:rPr>
              <a:t>:</a:t>
            </a:r>
          </a:p>
          <a:p>
            <a:pPr marL="1543050" marR="0" lvl="3" indent="-171450" algn="l" defTabSz="457200" rtl="0" eaLnBrk="1" fontAlgn="auto" latinLnBrk="0" hangingPunct="1">
              <a:lnSpc>
                <a:spcPct val="100000"/>
              </a:lnSpc>
              <a:spcBef>
                <a:spcPct val="20000"/>
              </a:spcBef>
              <a:spcAft>
                <a:spcPts val="600"/>
              </a:spcAft>
              <a:buClr>
                <a:srgbClr val="30ACEC">
                  <a:lumMod val="75000"/>
                </a:srgbClr>
              </a:buClr>
              <a:buSzPct val="145000"/>
              <a:buFont typeface="Wingdings" charset="2"/>
              <a:buChar char="ü"/>
              <a:tabLst/>
              <a:defRPr/>
            </a:pPr>
            <a:r>
              <a:rPr kumimoji="0" lang="mr-IN" sz="1800" b="0" i="0" u="none" strike="noStrike" kern="1200" cap="none" spc="0" normalizeH="0" baseline="0" noProof="0" dirty="0">
                <a:ln>
                  <a:noFill/>
                </a:ln>
                <a:solidFill>
                  <a:prstClr val="black"/>
                </a:solidFill>
                <a:effectLst/>
                <a:uLnTx/>
                <a:uFillTx/>
                <a:latin typeface="Corbel" panose="020B0503020204020204"/>
                <a:ea typeface="+mn-ea"/>
                <a:cs typeface="Mangal" panose="02040503050203030202" pitchFamily="18" charset="0"/>
              </a:rPr>
              <a:t>…</a:t>
            </a: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a:p>
            <a:pPr marL="1543050" marR="0" lvl="3" indent="-171450" algn="l" defTabSz="457200" rtl="0" eaLnBrk="1" fontAlgn="auto" latinLnBrk="0" hangingPunct="1">
              <a:lnSpc>
                <a:spcPct val="100000"/>
              </a:lnSpc>
              <a:spcBef>
                <a:spcPct val="20000"/>
              </a:spcBef>
              <a:spcAft>
                <a:spcPts val="600"/>
              </a:spcAft>
              <a:buClr>
                <a:srgbClr val="30ACEC">
                  <a:lumMod val="75000"/>
                </a:srgbClr>
              </a:buClr>
              <a:buSzPct val="145000"/>
              <a:buFont typeface="Wingdings" charset="2"/>
              <a:buChar char="ü"/>
              <a:tabLst/>
              <a:defRPr/>
            </a:pPr>
            <a:r>
              <a:rPr kumimoji="0" lang="fr-FR" sz="1800" b="1" i="0" u="none" strike="noStrike" kern="1200" cap="none" spc="0" normalizeH="0" baseline="0" noProof="0" dirty="0" err="1">
                <a:ln>
                  <a:noFill/>
                </a:ln>
                <a:solidFill>
                  <a:srgbClr val="0432FF"/>
                </a:solidFill>
                <a:effectLst/>
                <a:uLnTx/>
                <a:uFillTx/>
                <a:latin typeface="Corbel" panose="020B0503020204020204"/>
                <a:ea typeface="+mn-ea"/>
                <a:cs typeface="+mn-cs"/>
              </a:rPr>
              <a:t>portéeAttribut</a:t>
            </a:r>
            <a:r>
              <a:rPr kumimoji="0" lang="fr-FR" sz="1800" b="1" i="0" u="none" strike="noStrike" kern="1200" cap="none" spc="0" normalizeH="0" baseline="0" noProof="0" dirty="0">
                <a:ln>
                  <a:noFill/>
                </a:ln>
                <a:solidFill>
                  <a:srgbClr val="0432FF"/>
                </a:solidFill>
                <a:effectLst/>
                <a:uLnTx/>
                <a:uFillTx/>
                <a:latin typeface="Corbel" panose="020B0503020204020204"/>
                <a:ea typeface="+mn-ea"/>
                <a:cs typeface="+mn-cs"/>
              </a:rPr>
              <a:t> </a:t>
            </a:r>
            <a:r>
              <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rPr>
              <a:t>peut prendre les valeurs suivantes:</a:t>
            </a:r>
          </a:p>
          <a:p>
            <a:pPr marL="2514600" marR="0" lvl="5" indent="-228600" algn="l" defTabSz="457200" rtl="0" eaLnBrk="1" fontAlgn="auto" latinLnBrk="0" hangingPunct="1">
              <a:lnSpc>
                <a:spcPct val="100000"/>
              </a:lnSpc>
              <a:spcBef>
                <a:spcPct val="20000"/>
              </a:spcBef>
              <a:spcAft>
                <a:spcPts val="600"/>
              </a:spcAft>
              <a:buClr>
                <a:srgbClr val="30ACEC">
                  <a:lumMod val="75000"/>
                </a:srgbClr>
              </a:buClr>
              <a:buSzPct val="145000"/>
              <a:buFont typeface="Courier New" charset="0"/>
              <a:buChar char="o"/>
              <a:tabLst/>
              <a:defRPr/>
            </a:pPr>
            <a:r>
              <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rPr>
              <a:t>request pour les attributs de portée </a:t>
            </a:r>
            <a:r>
              <a:rPr kumimoji="0" lang="fr-FR" sz="1800" b="1" i="0" u="none" strike="noStrike" kern="1200" cap="none" spc="0" normalizeH="0" baseline="0" noProof="0" dirty="0">
                <a:ln>
                  <a:noFill/>
                </a:ln>
                <a:solidFill>
                  <a:srgbClr val="0432FF"/>
                </a:solidFill>
                <a:effectLst/>
                <a:uLnTx/>
                <a:uFillTx/>
                <a:latin typeface="Corbel" panose="020B0503020204020204"/>
                <a:ea typeface="+mn-ea"/>
                <a:cs typeface="+mn-cs"/>
              </a:rPr>
              <a:t>requêtes</a:t>
            </a:r>
          </a:p>
          <a:p>
            <a:pPr marL="2514600" marR="0" lvl="5" indent="-228600" algn="l" defTabSz="457200" rtl="0" eaLnBrk="1" fontAlgn="auto" latinLnBrk="0" hangingPunct="1">
              <a:lnSpc>
                <a:spcPct val="100000"/>
              </a:lnSpc>
              <a:spcBef>
                <a:spcPct val="20000"/>
              </a:spcBef>
              <a:spcAft>
                <a:spcPts val="600"/>
              </a:spcAft>
              <a:buClr>
                <a:srgbClr val="30ACEC">
                  <a:lumMod val="75000"/>
                </a:srgbClr>
              </a:buClr>
              <a:buSzPct val="145000"/>
              <a:buFont typeface="Courier New" charset="0"/>
              <a:buChar char="o"/>
              <a:tabLst/>
              <a:defRPr/>
            </a:pPr>
            <a:r>
              <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rPr>
              <a:t>session pour les attributs de portée </a:t>
            </a:r>
            <a:r>
              <a:rPr kumimoji="0" lang="fr-FR" sz="1800" b="1" i="0" u="none" strike="noStrike" kern="1200" cap="none" spc="0" normalizeH="0" baseline="0" noProof="0" dirty="0">
                <a:ln>
                  <a:noFill/>
                </a:ln>
                <a:solidFill>
                  <a:srgbClr val="0432FF"/>
                </a:solidFill>
                <a:effectLst/>
                <a:uLnTx/>
                <a:uFillTx/>
                <a:latin typeface="Corbel" panose="020B0503020204020204"/>
                <a:ea typeface="+mn-ea"/>
                <a:cs typeface="+mn-cs"/>
              </a:rPr>
              <a:t>session</a:t>
            </a:r>
          </a:p>
          <a:p>
            <a:pPr marL="2514600" marR="0" lvl="5" indent="-228600" algn="l" defTabSz="457200" rtl="0" eaLnBrk="1" fontAlgn="auto" latinLnBrk="0" hangingPunct="1">
              <a:lnSpc>
                <a:spcPct val="100000"/>
              </a:lnSpc>
              <a:spcBef>
                <a:spcPct val="20000"/>
              </a:spcBef>
              <a:spcAft>
                <a:spcPts val="600"/>
              </a:spcAft>
              <a:buClr>
                <a:srgbClr val="30ACEC">
                  <a:lumMod val="75000"/>
                </a:srgbClr>
              </a:buClr>
              <a:buSzPct val="145000"/>
              <a:buFont typeface="Courier New" charset="0"/>
              <a:buChar char="o"/>
              <a:tabLst/>
              <a:defRPr/>
            </a:pPr>
            <a:r>
              <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rPr>
              <a:t>application pour les attributs de portée </a:t>
            </a:r>
            <a:r>
              <a:rPr kumimoji="0" lang="fr-FR" sz="1800" b="1" i="0" u="none" strike="noStrike" kern="1200" cap="none" spc="0" normalizeH="0" baseline="0" noProof="0" dirty="0">
                <a:ln>
                  <a:noFill/>
                </a:ln>
                <a:solidFill>
                  <a:srgbClr val="0432FF"/>
                </a:solidFill>
                <a:effectLst/>
                <a:uLnTx/>
                <a:uFillTx/>
                <a:latin typeface="Corbel" panose="020B0503020204020204"/>
                <a:ea typeface="+mn-ea"/>
                <a:cs typeface="+mn-cs"/>
              </a:rPr>
              <a:t>application </a:t>
            </a:r>
          </a:p>
          <a:p>
            <a:pPr marL="2514600" marR="0" lvl="5" indent="-228600" algn="l" defTabSz="457200" rtl="0" eaLnBrk="1" fontAlgn="auto" latinLnBrk="0" hangingPunct="1">
              <a:lnSpc>
                <a:spcPct val="100000"/>
              </a:lnSpc>
              <a:spcBef>
                <a:spcPct val="20000"/>
              </a:spcBef>
              <a:spcAft>
                <a:spcPts val="600"/>
              </a:spcAft>
              <a:buClr>
                <a:srgbClr val="30ACEC">
                  <a:lumMod val="75000"/>
                </a:srgbClr>
              </a:buClr>
              <a:buSzPct val="145000"/>
              <a:buFont typeface="Courier New" charset="0"/>
              <a:buChar char="o"/>
              <a:tabLst/>
              <a:defRPr/>
            </a:pPr>
            <a:r>
              <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rPr>
              <a:t>page pour les attributs de portée </a:t>
            </a:r>
            <a:r>
              <a:rPr kumimoji="0" lang="fr-FR" sz="1800" b="1" i="0" u="none" strike="noStrike" kern="1200" cap="none" spc="0" normalizeH="0" baseline="0" noProof="0" dirty="0">
                <a:ln>
                  <a:noFill/>
                </a:ln>
                <a:solidFill>
                  <a:srgbClr val="0432FF"/>
                </a:solidFill>
                <a:effectLst/>
                <a:uLnTx/>
                <a:uFillTx/>
                <a:latin typeface="Corbel" panose="020B0503020204020204"/>
                <a:ea typeface="+mn-ea"/>
                <a:cs typeface="+mn-cs"/>
              </a:rPr>
              <a:t>page</a:t>
            </a:r>
            <a:r>
              <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rPr>
              <a:t>.</a:t>
            </a:r>
          </a:p>
          <a:p>
            <a:pPr marL="1543050" marR="0" lvl="3" indent="-171450" algn="l" defTabSz="457200" rtl="0" eaLnBrk="1" fontAlgn="auto" latinLnBrk="0" hangingPunct="1">
              <a:lnSpc>
                <a:spcPct val="100000"/>
              </a:lnSpc>
              <a:spcBef>
                <a:spcPct val="20000"/>
              </a:spcBef>
              <a:spcAft>
                <a:spcPts val="600"/>
              </a:spcAft>
              <a:buClr>
                <a:srgbClr val="30ACEC">
                  <a:lumMod val="75000"/>
                </a:srgbClr>
              </a:buClr>
              <a:buSzPct val="145000"/>
              <a:buFont typeface="Wingdings" charset="2"/>
              <a:buChar char="ü"/>
              <a:tabLst/>
              <a:defRPr/>
            </a:pPr>
            <a:r>
              <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rPr>
              <a:t> Exemple:</a:t>
            </a:r>
            <a:endParaRPr kumimoji="0" lang="fr-FR" sz="1600" b="1" i="0" u="none" strike="noStrike" kern="1200" cap="none" spc="0" normalizeH="0" baseline="0" noProof="0" dirty="0">
              <a:ln>
                <a:noFill/>
              </a:ln>
              <a:solidFill>
                <a:srgbClr val="C00000"/>
              </a:solidFill>
              <a:effectLst/>
              <a:uLnTx/>
              <a:uFillTx/>
              <a:latin typeface="Corbel" panose="020B0503020204020204"/>
              <a:ea typeface="+mn-ea"/>
              <a:cs typeface="+mn-cs"/>
            </a:endParaRPr>
          </a:p>
        </p:txBody>
      </p:sp>
      <p:sp>
        <p:nvSpPr>
          <p:cNvPr id="11" name="Rectangle 10"/>
          <p:cNvSpPr/>
          <p:nvPr/>
        </p:nvSpPr>
        <p:spPr>
          <a:xfrm>
            <a:off x="2104546" y="3932101"/>
            <a:ext cx="9590374" cy="89320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&lt;</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jsp:useBean</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id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"personne"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class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err="1">
                <a:ln>
                  <a:noFill/>
                </a:ln>
                <a:solidFill>
                  <a:srgbClr val="0B5501"/>
                </a:solidFill>
                <a:effectLst/>
                <a:uLnTx/>
                <a:uFillTx/>
                <a:latin typeface="Times-Roman" charset="0"/>
                <a:ea typeface="+mn-ea"/>
                <a:cs typeface="+mn-cs"/>
              </a:rPr>
              <a:t>joe.cours.jsp.</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Personne</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scope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"request" /&gt;</a:t>
            </a:r>
            <a:endParaRPr kumimoji="0" lang="fr-FR" sz="32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2" name="Espace réservé du contenu 2"/>
          <p:cNvSpPr txBox="1">
            <a:spLocks/>
          </p:cNvSpPr>
          <p:nvPr/>
        </p:nvSpPr>
        <p:spPr>
          <a:xfrm>
            <a:off x="2131440" y="4859585"/>
            <a:ext cx="9853313" cy="630921"/>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marR="0" lvl="3" indent="0" algn="l" defTabSz="914400" rtl="0" eaLnBrk="1" fontAlgn="auto" latinLnBrk="0" hangingPunct="1">
              <a:lnSpc>
                <a:spcPct val="100000"/>
              </a:lnSpc>
              <a:spcBef>
                <a:spcPts val="0"/>
              </a:spcBef>
              <a:spcAft>
                <a:spcPts val="0"/>
              </a:spcAft>
              <a:buClrTx/>
              <a:buSzTx/>
              <a:buFont typeface="Arial"/>
              <a:buNone/>
              <a:tabLst/>
              <a:defRPr/>
            </a:pPr>
            <a:r>
              <a:rPr kumimoji="0" lang="fr-FR" sz="2800" b="0" i="0" u="none" strike="noStrike" kern="1200" cap="none" spc="0" normalizeH="0" baseline="30000" noProof="0" dirty="0">
                <a:ln>
                  <a:noFill/>
                </a:ln>
                <a:solidFill>
                  <a:prstClr val="black"/>
                </a:solidFill>
                <a:effectLst/>
                <a:uLnTx/>
                <a:uFillTx/>
                <a:latin typeface="Corbel" panose="020B0503020204020204"/>
                <a:ea typeface="+mn-ea"/>
                <a:cs typeface="+mn-cs"/>
              </a:rPr>
              <a:t>Cette action correspondrait au script java suivant:</a:t>
            </a:r>
            <a:endParaRPr kumimoji="0" lang="fr-FR" sz="2800" b="1" i="0" u="none" strike="noStrike" kern="1200" cap="none" spc="0" normalizeH="0" baseline="0" noProof="0" dirty="0">
              <a:ln>
                <a:noFill/>
              </a:ln>
              <a:solidFill>
                <a:srgbClr val="C00000"/>
              </a:solidFill>
              <a:effectLst/>
              <a:uLnTx/>
              <a:uFillTx/>
              <a:latin typeface="Corbel" panose="020B0503020204020204"/>
              <a:ea typeface="+mn-ea"/>
              <a:cs typeface="+mn-cs"/>
            </a:endParaRPr>
          </a:p>
        </p:txBody>
      </p:sp>
      <p:sp>
        <p:nvSpPr>
          <p:cNvPr id="13" name="Rectangle 12"/>
          <p:cNvSpPr/>
          <p:nvPr/>
        </p:nvSpPr>
        <p:spPr>
          <a:xfrm>
            <a:off x="2185228" y="5356269"/>
            <a:ext cx="9590374" cy="178411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30000" noProof="0" dirty="0">
                <a:ln>
                  <a:noFill/>
                </a:ln>
                <a:solidFill>
                  <a:srgbClr val="000000"/>
                </a:solidFill>
                <a:effectLst/>
                <a:uLnTx/>
                <a:uFillTx/>
                <a:latin typeface="Times-Roman" charset="0"/>
                <a:ea typeface="+mn-ea"/>
                <a:cs typeface="+mn-cs"/>
              </a:rPr>
              <a:t>&lt;% Personne personne = (Personne) </a:t>
            </a:r>
            <a:r>
              <a:rPr kumimoji="0" lang="fr-FR" sz="2800" b="1" i="0" u="none" strike="noStrike" kern="1200" cap="none" spc="0" normalizeH="0" baseline="30000" noProof="0" dirty="0" err="1">
                <a:ln>
                  <a:noFill/>
                </a:ln>
                <a:solidFill>
                  <a:srgbClr val="FB0007"/>
                </a:solidFill>
                <a:effectLst/>
                <a:uLnTx/>
                <a:uFillTx/>
                <a:latin typeface="Times-Roman" charset="0"/>
                <a:ea typeface="+mn-ea"/>
                <a:cs typeface="+mn-cs"/>
              </a:rPr>
              <a:t>request</a:t>
            </a:r>
            <a:r>
              <a:rPr kumimoji="0" lang="fr-FR" sz="2800" b="0" i="0" u="none" strike="noStrike" kern="1200" cap="none" spc="0" normalizeH="0" baseline="30000" noProof="0" dirty="0" err="1">
                <a:ln>
                  <a:noFill/>
                </a:ln>
                <a:solidFill>
                  <a:srgbClr val="000000"/>
                </a:solidFill>
                <a:effectLst/>
                <a:uLnTx/>
                <a:uFillTx/>
                <a:latin typeface="Times-Roman" charset="0"/>
                <a:ea typeface="+mn-ea"/>
                <a:cs typeface="+mn-cs"/>
              </a:rPr>
              <a:t>.getAttribute</a:t>
            </a:r>
            <a:r>
              <a:rPr kumimoji="0" lang="fr-FR" sz="2800" b="0" i="0" u="none" strike="noStrike" kern="1200" cap="none" spc="0" normalizeH="0" baseline="30000" noProof="0" dirty="0">
                <a:ln>
                  <a:noFill/>
                </a:ln>
                <a:solidFill>
                  <a:srgbClr val="000000"/>
                </a:solidFill>
                <a:effectLst/>
                <a:uLnTx/>
                <a:uFillTx/>
                <a:latin typeface="Times-Roman" charset="0"/>
                <a:ea typeface="+mn-ea"/>
                <a:cs typeface="+mn-cs"/>
              </a:rPr>
              <a:t> (</a:t>
            </a:r>
            <a:r>
              <a:rPr kumimoji="0" lang="fr-FR" sz="28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2800" b="0" i="0" u="none" strike="noStrike" kern="1200" cap="none" spc="0" normalizeH="0" baseline="30000" noProof="0" dirty="0">
                <a:ln>
                  <a:noFill/>
                </a:ln>
                <a:solidFill>
                  <a:srgbClr val="0000FF"/>
                </a:solidFill>
                <a:effectLst/>
                <a:uLnTx/>
                <a:uFillTx/>
                <a:latin typeface="Times-Roman" charset="0"/>
                <a:ea typeface="+mn-ea"/>
                <a:cs typeface="+mn-cs"/>
              </a:rPr>
              <a:t>personne </a:t>
            </a:r>
            <a:r>
              <a:rPr kumimoji="0" lang="fr-FR" sz="2800" b="1" i="0" u="none" strike="noStrike" kern="1200" cap="none" spc="0" normalizeH="0" baseline="30000" noProof="0" dirty="0">
                <a:ln>
                  <a:noFill/>
                </a:ln>
                <a:solidFill>
                  <a:srgbClr val="0000FF"/>
                </a:solidFill>
                <a:effectLst/>
                <a:uLnTx/>
                <a:uFillTx/>
                <a:latin typeface="Times-Roman" charset="0"/>
                <a:ea typeface="+mn-ea"/>
                <a:cs typeface="+mn-cs"/>
              </a:rPr>
              <a:t>"</a:t>
            </a:r>
            <a:r>
              <a:rPr kumimoji="0" lang="fr-FR" sz="2800" b="0" i="0" u="none" strike="noStrike" kern="1200" cap="none" spc="0" normalizeH="0" baseline="30000" noProof="0" dirty="0">
                <a:ln>
                  <a:noFill/>
                </a:ln>
                <a:solidFill>
                  <a:srgbClr val="000000"/>
                </a:solidFill>
                <a:effectLst/>
                <a:uLnTx/>
                <a:uFillTx/>
                <a:latin typeface="Times-Roman" charset="0"/>
                <a:ea typeface="+mn-ea"/>
                <a:cs typeface="+mn-cs"/>
              </a:rPr>
              <a:t>); </a:t>
            </a:r>
          </a:p>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30000" noProof="0" dirty="0">
                <a:ln>
                  <a:noFill/>
                </a:ln>
                <a:solidFill>
                  <a:srgbClr val="0000FF"/>
                </a:solidFill>
                <a:effectLst/>
                <a:uLnTx/>
                <a:uFillTx/>
                <a:latin typeface="Times-Roman" charset="0"/>
                <a:ea typeface="+mn-ea"/>
                <a:cs typeface="+mn-cs"/>
              </a:rPr>
              <a:t>if </a:t>
            </a:r>
            <a:r>
              <a:rPr kumimoji="0" lang="fr-FR" sz="2800" b="0" i="0" u="none" strike="noStrike" kern="1200" cap="none" spc="0" normalizeH="0" baseline="30000" noProof="0" dirty="0">
                <a:ln>
                  <a:noFill/>
                </a:ln>
                <a:solidFill>
                  <a:srgbClr val="000000"/>
                </a:solidFill>
                <a:effectLst/>
                <a:uLnTx/>
                <a:uFillTx/>
                <a:latin typeface="Times-Roman" charset="0"/>
                <a:ea typeface="+mn-ea"/>
                <a:cs typeface="+mn-cs"/>
              </a:rPr>
              <a:t>(personne == </a:t>
            </a:r>
            <a:r>
              <a:rPr kumimoji="0" lang="fr-FR" sz="2800" b="0" i="0" u="none" strike="noStrike" kern="1200" cap="none" spc="0" normalizeH="0" baseline="30000" noProof="0" dirty="0" err="1">
                <a:ln>
                  <a:noFill/>
                </a:ln>
                <a:solidFill>
                  <a:srgbClr val="0000FF"/>
                </a:solidFill>
                <a:effectLst/>
                <a:uLnTx/>
                <a:uFillTx/>
                <a:latin typeface="Times-Roman" charset="0"/>
                <a:ea typeface="+mn-ea"/>
                <a:cs typeface="+mn-cs"/>
              </a:rPr>
              <a:t>null</a:t>
            </a:r>
            <a:r>
              <a:rPr kumimoji="0" lang="fr-FR" sz="2800" b="0" i="0" u="none" strike="noStrike" kern="1200" cap="none" spc="0" normalizeH="0" baseline="30000" noProof="0" dirty="0">
                <a:ln>
                  <a:noFill/>
                </a:ln>
                <a:solidFill>
                  <a:srgbClr val="000000"/>
                </a:solidFill>
                <a:effectLst/>
                <a:uLnTx/>
                <a:uFillTx/>
                <a:latin typeface="Times-Roman" charset="0"/>
                <a:ea typeface="+mn-ea"/>
                <a:cs typeface="+mn-cs"/>
              </a:rPr>
              <a:t>)</a:t>
            </a:r>
            <a:r>
              <a:rPr kumimoji="0" lang="mr-IN" sz="2800" b="0" i="0" u="none" strike="noStrike" kern="1200" cap="none" spc="0" normalizeH="0" baseline="30000" noProof="0" dirty="0">
                <a:ln>
                  <a:noFill/>
                </a:ln>
                <a:solidFill>
                  <a:srgbClr val="000000"/>
                </a:solidFill>
                <a:effectLst/>
                <a:uLnTx/>
                <a:uFillTx/>
                <a:latin typeface="Times-Roman" charset="0"/>
                <a:ea typeface="+mn-ea"/>
                <a:cs typeface="Mangal" panose="02040503050203030202" pitchFamily="18" charset="0"/>
              </a:rPr>
              <a:t>{</a:t>
            </a:r>
          </a:p>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30000" noProof="0" dirty="0">
                <a:ln>
                  <a:noFill/>
                </a:ln>
                <a:solidFill>
                  <a:srgbClr val="000000"/>
                </a:solidFill>
                <a:effectLst/>
                <a:uLnTx/>
                <a:uFillTx/>
                <a:latin typeface="Times-Roman" charset="0"/>
                <a:ea typeface="+mn-ea"/>
                <a:cs typeface="+mn-cs"/>
              </a:rPr>
              <a:t>personne = </a:t>
            </a:r>
            <a:r>
              <a:rPr kumimoji="0" lang="fr-FR" sz="2800" b="0" i="0" u="none" strike="noStrike" kern="1200" cap="none" spc="0" normalizeH="0" baseline="30000" noProof="0" dirty="0">
                <a:ln>
                  <a:noFill/>
                </a:ln>
                <a:solidFill>
                  <a:srgbClr val="0000FF"/>
                </a:solidFill>
                <a:effectLst/>
                <a:uLnTx/>
                <a:uFillTx/>
                <a:latin typeface="Times-Roman" charset="0"/>
                <a:ea typeface="+mn-ea"/>
                <a:cs typeface="+mn-cs"/>
              </a:rPr>
              <a:t>new </a:t>
            </a:r>
            <a:r>
              <a:rPr kumimoji="0" lang="fr-FR" sz="2800" b="0" i="0" u="none" strike="noStrike" kern="1200" cap="none" spc="0" normalizeH="0" baseline="30000" noProof="0" dirty="0">
                <a:ln>
                  <a:noFill/>
                </a:ln>
                <a:solidFill>
                  <a:srgbClr val="000000"/>
                </a:solidFill>
                <a:effectLst/>
                <a:uLnTx/>
                <a:uFillTx/>
                <a:latin typeface="Times-Roman" charset="0"/>
                <a:ea typeface="+mn-ea"/>
                <a:cs typeface="+mn-cs"/>
              </a:rPr>
              <a:t>Personne ( );</a:t>
            </a:r>
          </a:p>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30000" noProof="0" dirty="0" err="1">
                <a:ln>
                  <a:noFill/>
                </a:ln>
                <a:solidFill>
                  <a:srgbClr val="FB0007"/>
                </a:solidFill>
                <a:effectLst/>
                <a:uLnTx/>
                <a:uFillTx/>
                <a:latin typeface="Times-Roman" charset="0"/>
                <a:ea typeface="+mn-ea"/>
                <a:cs typeface="+mn-cs"/>
              </a:rPr>
              <a:t>request</a:t>
            </a:r>
            <a:r>
              <a:rPr kumimoji="0" lang="fr-FR" sz="2800" b="0" i="0" u="none" strike="noStrike" kern="1200" cap="none" spc="0" normalizeH="0" baseline="30000" noProof="0" dirty="0" err="1">
                <a:ln>
                  <a:noFill/>
                </a:ln>
                <a:solidFill>
                  <a:srgbClr val="000000"/>
                </a:solidFill>
                <a:effectLst/>
                <a:uLnTx/>
                <a:uFillTx/>
                <a:latin typeface="Times-Roman" charset="0"/>
                <a:ea typeface="+mn-ea"/>
                <a:cs typeface="+mn-cs"/>
              </a:rPr>
              <a:t>.setAttribute</a:t>
            </a:r>
            <a:r>
              <a:rPr kumimoji="0" lang="fr-FR" sz="2800" b="0" i="0" u="none" strike="noStrike" kern="1200" cap="none" spc="0" normalizeH="0" baseline="30000" noProof="0" dirty="0">
                <a:ln>
                  <a:noFill/>
                </a:ln>
                <a:solidFill>
                  <a:srgbClr val="000000"/>
                </a:solidFill>
                <a:effectLst/>
                <a:uLnTx/>
                <a:uFillTx/>
                <a:latin typeface="Times-Roman" charset="0"/>
                <a:ea typeface="+mn-ea"/>
                <a:cs typeface="+mn-cs"/>
              </a:rPr>
              <a:t> (</a:t>
            </a:r>
            <a:r>
              <a:rPr kumimoji="0" lang="fr-FR" sz="28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2800" b="0" i="0" u="none" strike="noStrike" kern="1200" cap="none" spc="0" normalizeH="0" baseline="30000" noProof="0" dirty="0">
                <a:ln>
                  <a:noFill/>
                </a:ln>
                <a:solidFill>
                  <a:srgbClr val="0000FF"/>
                </a:solidFill>
                <a:effectLst/>
                <a:uLnTx/>
                <a:uFillTx/>
                <a:latin typeface="Times-Roman" charset="0"/>
                <a:ea typeface="+mn-ea"/>
                <a:cs typeface="+mn-cs"/>
              </a:rPr>
              <a:t>personne </a:t>
            </a:r>
            <a:r>
              <a:rPr kumimoji="0" lang="fr-FR" sz="2800" b="1" i="0" u="none" strike="noStrike" kern="1200" cap="none" spc="0" normalizeH="0" baseline="30000" noProof="0" dirty="0">
                <a:ln>
                  <a:noFill/>
                </a:ln>
                <a:solidFill>
                  <a:srgbClr val="0000FF"/>
                </a:solidFill>
                <a:effectLst/>
                <a:uLnTx/>
                <a:uFillTx/>
                <a:latin typeface="Times-Roman" charset="0"/>
                <a:ea typeface="+mn-ea"/>
                <a:cs typeface="+mn-cs"/>
              </a:rPr>
              <a:t>"</a:t>
            </a:r>
            <a:r>
              <a:rPr kumimoji="0" lang="fr-FR" sz="2800" b="0" i="0" u="none" strike="noStrike" kern="1200" cap="none" spc="0" normalizeH="0" baseline="30000" noProof="0" dirty="0">
                <a:ln>
                  <a:noFill/>
                </a:ln>
                <a:solidFill>
                  <a:srgbClr val="000000"/>
                </a:solidFill>
                <a:effectLst/>
                <a:uLnTx/>
                <a:uFillTx/>
                <a:latin typeface="Times-Roman" charset="0"/>
                <a:ea typeface="+mn-ea"/>
                <a:cs typeface="+mn-cs"/>
              </a:rPr>
              <a:t>,personne);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mr-IN" sz="2800" b="0" i="0" u="none" strike="noStrike" kern="1200" cap="none" spc="0" normalizeH="0" baseline="30000" noProof="0" dirty="0">
                <a:ln>
                  <a:noFill/>
                </a:ln>
                <a:solidFill>
                  <a:srgbClr val="000000"/>
                </a:solidFill>
                <a:effectLst/>
                <a:uLnTx/>
                <a:uFillTx/>
                <a:latin typeface="Times-Roman" charset="0"/>
                <a:ea typeface="+mn-ea"/>
                <a:cs typeface="Mangal" panose="02040503050203030202" pitchFamily="18" charset="0"/>
              </a:rPr>
              <a:t>%&gt;</a:t>
            </a:r>
          </a:p>
        </p:txBody>
      </p:sp>
    </p:spTree>
    <p:extLst>
      <p:ext uri="{BB962C8B-B14F-4D97-AF65-F5344CB8AC3E}">
        <p14:creationId xmlns:p14="http://schemas.microsoft.com/office/powerpoint/2010/main" val="12943886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868362"/>
            <a:ext cx="10700478" cy="2514598"/>
          </a:xfrm>
        </p:spPr>
        <p:txBody>
          <a:bodyPr>
            <a:noAutofit/>
          </a:bodyPr>
          <a:lstStyle/>
          <a:p>
            <a:pPr lvl="1"/>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p:txBody>
      </p:sp>
      <p:sp>
        <p:nvSpPr>
          <p:cNvPr id="7" name="Titre 1"/>
          <p:cNvSpPr txBox="1">
            <a:spLocks/>
          </p:cNvSpPr>
          <p:nvPr/>
        </p:nvSpPr>
        <p:spPr>
          <a:xfrm>
            <a:off x="1491522" y="0"/>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Les actions</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sp>
        <p:nvSpPr>
          <p:cNvPr id="8" name="Espace réservé du contenu 2"/>
          <p:cNvSpPr txBox="1">
            <a:spLocks/>
          </p:cNvSpPr>
          <p:nvPr/>
        </p:nvSpPr>
        <p:spPr>
          <a:xfrm>
            <a:off x="1491522" y="868360"/>
            <a:ext cx="10700478" cy="5653463"/>
          </a:xfrm>
          <a:prstGeom prst="rect">
            <a:avLst/>
          </a:prstGeom>
        </p:spPr>
        <p:txBody>
          <a:bodyPr vert="horz" lIns="91440" tIns="45720" rIns="91440" bIns="45720" rtlCol="0" anchor="ctr">
            <a:normAutofit lnSpcReduction="1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742950" marR="0" lvl="1" indent="-285750" algn="l" defTabSz="457200" rtl="0" eaLnBrk="1" fontAlgn="auto" latinLnBrk="0" hangingPunct="1">
              <a:lnSpc>
                <a:spcPct val="100000"/>
              </a:lnSpc>
              <a:spcBef>
                <a:spcPct val="20000"/>
              </a:spcBef>
              <a:spcAft>
                <a:spcPts val="600"/>
              </a:spcAft>
              <a:buClr>
                <a:srgbClr val="30ACEC">
                  <a:lumMod val="75000"/>
                </a:srgbClr>
              </a:buClr>
              <a:buSzPct val="145000"/>
              <a:buFont typeface="Arial"/>
              <a:buChar char="•"/>
              <a:tabLst/>
              <a:defRPr/>
            </a:pPr>
            <a:r>
              <a:rPr kumimoji="0" lang="fr-FR" sz="2800" b="1" i="0" u="none" strike="noStrike" kern="1200" cap="none" spc="0" normalizeH="0" baseline="0" noProof="0" dirty="0">
                <a:ln>
                  <a:noFill/>
                </a:ln>
                <a:solidFill>
                  <a:srgbClr val="C00000"/>
                </a:solidFill>
                <a:effectLst/>
                <a:uLnTx/>
                <a:uFillTx/>
                <a:latin typeface="Corbel" panose="020B0503020204020204"/>
                <a:ea typeface="+mn-ea"/>
                <a:cs typeface="+mn-cs"/>
              </a:rPr>
              <a:t>&lt;</a:t>
            </a:r>
            <a:r>
              <a:rPr kumimoji="0" lang="fr-FR" sz="2800" b="1" i="0" u="none" strike="noStrike" kern="1200" cap="none" spc="0" normalizeH="0" baseline="0" noProof="0" dirty="0" err="1">
                <a:ln>
                  <a:noFill/>
                </a:ln>
                <a:solidFill>
                  <a:srgbClr val="C00000"/>
                </a:solidFill>
                <a:effectLst/>
                <a:uLnTx/>
                <a:uFillTx/>
                <a:latin typeface="Corbel" panose="020B0503020204020204"/>
                <a:ea typeface="+mn-ea"/>
                <a:cs typeface="+mn-cs"/>
              </a:rPr>
              <a:t>jsp:useBean</a:t>
            </a:r>
            <a:r>
              <a:rPr kumimoji="0" lang="fr-FR" sz="2800" b="1" i="0" u="none" strike="noStrike" kern="1200" cap="none" spc="0" normalizeH="0" baseline="0" noProof="0" dirty="0">
                <a:ln>
                  <a:noFill/>
                </a:ln>
                <a:solidFill>
                  <a:srgbClr val="C00000"/>
                </a:solidFill>
                <a:effectLst/>
                <a:uLnTx/>
                <a:uFillTx/>
                <a:latin typeface="Corbel" panose="020B0503020204020204"/>
                <a:ea typeface="+mn-ea"/>
                <a:cs typeface="+mn-cs"/>
              </a:rPr>
              <a:t> /&gt; :</a:t>
            </a:r>
          </a:p>
          <a:p>
            <a:pPr marL="1543050" marR="0" lvl="3" indent="-171450" algn="l" defTabSz="457200" rtl="0" eaLnBrk="1" fontAlgn="auto" latinLnBrk="0" hangingPunct="1">
              <a:lnSpc>
                <a:spcPct val="100000"/>
              </a:lnSpc>
              <a:spcBef>
                <a:spcPct val="20000"/>
              </a:spcBef>
              <a:spcAft>
                <a:spcPts val="600"/>
              </a:spcAft>
              <a:buClr>
                <a:srgbClr val="30ACEC">
                  <a:lumMod val="75000"/>
                </a:srgbClr>
              </a:buClr>
              <a:buSzPct val="145000"/>
              <a:buFont typeface="Wingdings" charset="2"/>
              <a:buChar char="ü"/>
              <a:tabLst/>
              <a:defRPr/>
            </a:pPr>
            <a:r>
              <a:rPr kumimoji="0" lang="mr-IN" sz="2400" b="1" i="0" u="none" strike="noStrike" kern="1200" cap="none" spc="0" normalizeH="0" baseline="0" noProof="0" dirty="0">
                <a:ln>
                  <a:noFill/>
                </a:ln>
                <a:solidFill>
                  <a:srgbClr val="212121"/>
                </a:solidFill>
                <a:effectLst/>
                <a:uLnTx/>
                <a:uFillTx/>
                <a:latin typeface="Corbel" panose="020B0503020204020204"/>
                <a:ea typeface="+mn-ea"/>
                <a:cs typeface="Mangal" panose="02040503050203030202" pitchFamily="18" charset="0"/>
              </a:rPr>
              <a:t>…</a:t>
            </a:r>
            <a:endParaRPr kumimoji="0" lang="fr-FR" sz="2400" b="1" i="0" u="none" strike="noStrike" kern="1200" cap="none" spc="0" normalizeH="0" baseline="0" noProof="0" dirty="0">
              <a:ln>
                <a:noFill/>
              </a:ln>
              <a:solidFill>
                <a:srgbClr val="212121"/>
              </a:solidFill>
              <a:effectLst/>
              <a:uLnTx/>
              <a:uFillTx/>
              <a:latin typeface="Corbel" panose="020B0503020204020204"/>
              <a:ea typeface="+mn-ea"/>
              <a:cs typeface="+mn-cs"/>
            </a:endParaRPr>
          </a:p>
          <a:p>
            <a:pPr marL="1543050" marR="0" lvl="3" indent="-171450" algn="l" defTabSz="457200" rtl="0" eaLnBrk="1" fontAlgn="auto" latinLnBrk="0" hangingPunct="1">
              <a:lnSpc>
                <a:spcPct val="100000"/>
              </a:lnSpc>
              <a:spcBef>
                <a:spcPct val="20000"/>
              </a:spcBef>
              <a:spcAft>
                <a:spcPts val="600"/>
              </a:spcAft>
              <a:buClr>
                <a:srgbClr val="30ACEC">
                  <a:lumMod val="75000"/>
                </a:srgbClr>
              </a:buClr>
              <a:buSzPct val="145000"/>
              <a:buFont typeface="Wingdings" charset="2"/>
              <a:buChar char="ü"/>
              <a:tabLst/>
              <a:defRPr/>
            </a:pPr>
            <a:r>
              <a:rPr kumimoji="0" lang="fr-FR" sz="2400" b="1" i="0" u="none" strike="noStrike" kern="1200" cap="none" spc="0" normalizeH="0" baseline="0" noProof="0" dirty="0">
                <a:ln>
                  <a:noFill/>
                </a:ln>
                <a:solidFill>
                  <a:srgbClr val="C00000"/>
                </a:solidFill>
                <a:effectLst/>
                <a:uLnTx/>
                <a:uFillTx/>
                <a:latin typeface="Corbel" panose="020B0503020204020204"/>
                <a:ea typeface="+mn-ea"/>
                <a:cs typeface="+mn-cs"/>
              </a:rPr>
              <a:t>Remarque:  </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Pour l’action </a:t>
            </a:r>
            <a:r>
              <a:rPr kumimoji="0" lang="fr-FR" sz="2400" b="1" i="0" u="none" strike="noStrike" kern="1200" cap="none" spc="0" normalizeH="0" baseline="0" noProof="0" dirty="0" err="1">
                <a:ln>
                  <a:noFill/>
                </a:ln>
                <a:solidFill>
                  <a:srgbClr val="C00000"/>
                </a:solidFill>
                <a:effectLst/>
                <a:uLnTx/>
                <a:uFillTx/>
                <a:latin typeface="Corbel" panose="020B0503020204020204"/>
                <a:ea typeface="+mn-ea"/>
                <a:cs typeface="+mn-cs"/>
              </a:rPr>
              <a:t>useBean</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 la classe utilisée n’a pas à être un </a:t>
            </a:r>
            <a:r>
              <a:rPr kumimoji="0" lang="fr-FR" sz="2400" b="1" i="0" u="none" strike="noStrike" kern="1200" cap="none" spc="0" normalizeH="0" baseline="0" noProof="0" dirty="0">
                <a:ln>
                  <a:noFill/>
                </a:ln>
                <a:solidFill>
                  <a:srgbClr val="C00000"/>
                </a:solidFill>
                <a:effectLst/>
                <a:uLnTx/>
                <a:uFillTx/>
                <a:latin typeface="Corbel" panose="020B0503020204020204"/>
                <a:ea typeface="+mn-ea"/>
                <a:cs typeface="+mn-cs"/>
              </a:rPr>
              <a:t>JavaBean</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 Mais si vous utilisez les actions </a:t>
            </a:r>
            <a:r>
              <a:rPr kumimoji="0" lang="fr-FR" sz="2400" b="1" i="0" u="none" strike="noStrike" kern="1200" cap="none" spc="0" normalizeH="0" baseline="0" noProof="0" dirty="0" err="1">
                <a:ln>
                  <a:noFill/>
                </a:ln>
                <a:solidFill>
                  <a:srgbClr val="0432FF"/>
                </a:solidFill>
                <a:effectLst/>
                <a:uLnTx/>
                <a:uFillTx/>
                <a:latin typeface="Corbel" panose="020B0503020204020204"/>
                <a:ea typeface="+mn-ea"/>
                <a:cs typeface="+mn-cs"/>
              </a:rPr>
              <a:t>setProperty</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 et </a:t>
            </a:r>
            <a:r>
              <a:rPr kumimoji="0" lang="fr-FR" sz="2400" b="1" i="0" u="none" strike="noStrike" kern="1200" cap="none" spc="0" normalizeH="0" baseline="0" noProof="0" dirty="0" err="1">
                <a:ln>
                  <a:noFill/>
                </a:ln>
                <a:solidFill>
                  <a:srgbClr val="0432FF"/>
                </a:solidFill>
                <a:effectLst/>
                <a:uLnTx/>
                <a:uFillTx/>
                <a:latin typeface="Corbel" panose="020B0503020204020204"/>
                <a:ea typeface="+mn-ea"/>
                <a:cs typeface="+mn-cs"/>
              </a:rPr>
              <a:t>getProperty</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 en liaison avec </a:t>
            </a:r>
            <a:r>
              <a:rPr kumimoji="0" lang="fr-FR" sz="2400" b="1" i="0" u="none" strike="noStrike" kern="1200" cap="none" spc="0" normalizeH="0" baseline="0" noProof="0" dirty="0" err="1">
                <a:ln>
                  <a:noFill/>
                </a:ln>
                <a:solidFill>
                  <a:srgbClr val="C00000"/>
                </a:solidFill>
                <a:effectLst/>
                <a:uLnTx/>
                <a:uFillTx/>
                <a:latin typeface="Corbel" panose="020B0503020204020204"/>
                <a:ea typeface="+mn-ea"/>
                <a:cs typeface="+mn-cs"/>
              </a:rPr>
              <a:t>useBean</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 la classe doit être nécessairement un </a:t>
            </a:r>
            <a:r>
              <a:rPr kumimoji="0" lang="fr-FR" sz="2400" b="1" i="0" u="none" strike="noStrike" kern="1200" cap="none" spc="0" normalizeH="0" baseline="0" noProof="0" dirty="0">
                <a:ln>
                  <a:noFill/>
                </a:ln>
                <a:solidFill>
                  <a:srgbClr val="C00000"/>
                </a:solidFill>
                <a:effectLst/>
                <a:uLnTx/>
                <a:uFillTx/>
                <a:latin typeface="Corbel" panose="020B0503020204020204"/>
                <a:ea typeface="+mn-ea"/>
                <a:cs typeface="+mn-cs"/>
              </a:rPr>
              <a:t>JavaBean</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a:t>
            </a:r>
          </a:p>
          <a:p>
            <a:pPr marL="1543050" marR="0" lvl="3" indent="-171450" algn="l" defTabSz="457200" rtl="0" eaLnBrk="1" fontAlgn="auto" latinLnBrk="0" hangingPunct="1">
              <a:lnSpc>
                <a:spcPct val="100000"/>
              </a:lnSpc>
              <a:spcBef>
                <a:spcPct val="20000"/>
              </a:spcBef>
              <a:spcAft>
                <a:spcPts val="600"/>
              </a:spcAft>
              <a:buClr>
                <a:srgbClr val="30ACEC">
                  <a:lumMod val="75000"/>
                </a:srgbClr>
              </a:buClr>
              <a:buSzPct val="145000"/>
              <a:buFont typeface="Wingdings" charset="2"/>
              <a:buChar char="ü"/>
              <a:tabLst/>
              <a:defRPr/>
            </a:pPr>
            <a:r>
              <a:rPr kumimoji="0" lang="fr-FR" sz="2400" b="1" i="0" u="none" strike="noStrike" kern="1200" cap="none" spc="0" normalizeH="0" baseline="0" noProof="0" dirty="0">
                <a:ln>
                  <a:noFill/>
                </a:ln>
                <a:solidFill>
                  <a:srgbClr val="C00000"/>
                </a:solidFill>
                <a:effectLst/>
                <a:uLnTx/>
                <a:uFillTx/>
                <a:latin typeface="Corbel" panose="020B0503020204020204"/>
                <a:ea typeface="+mn-ea"/>
                <a:cs typeface="+mn-cs"/>
              </a:rPr>
              <a:t>Un JavaBean </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est une classe java possédant éventuellement </a:t>
            </a:r>
            <a:r>
              <a:rPr kumimoji="0" lang="fr-FR" sz="2400" b="1" i="0" u="none" strike="noStrike" kern="1200" cap="none" spc="0" normalizeH="0" baseline="0" noProof="0" dirty="0">
                <a:ln>
                  <a:noFill/>
                </a:ln>
                <a:solidFill>
                  <a:srgbClr val="C00000"/>
                </a:solidFill>
                <a:effectLst/>
                <a:uLnTx/>
                <a:uFillTx/>
                <a:latin typeface="Corbel" panose="020B0503020204020204"/>
                <a:ea typeface="+mn-ea"/>
                <a:cs typeface="+mn-cs"/>
              </a:rPr>
              <a:t>un constructeur sans paramètres</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 qui contient </a:t>
            </a:r>
            <a:r>
              <a:rPr kumimoji="0" lang="fr-FR" sz="2400" b="1" i="0" u="none" strike="noStrike" kern="1200" cap="none" spc="0" normalizeH="0" baseline="0" noProof="0" dirty="0">
                <a:ln>
                  <a:noFill/>
                </a:ln>
                <a:solidFill>
                  <a:srgbClr val="C00000"/>
                </a:solidFill>
                <a:effectLst/>
                <a:uLnTx/>
                <a:uFillTx/>
                <a:latin typeface="Corbel" panose="020B0503020204020204"/>
                <a:ea typeface="+mn-ea"/>
                <a:cs typeface="+mn-cs"/>
              </a:rPr>
              <a:t>des propriétés (champs) </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et des méthodes et tous les champs sont accessibles par des </a:t>
            </a:r>
            <a:r>
              <a:rPr kumimoji="0" lang="fr-FR" sz="2400" b="1" i="0" u="none" strike="noStrike" kern="1200" cap="none" spc="0" normalizeH="0" baseline="0" noProof="0" dirty="0">
                <a:ln>
                  <a:noFill/>
                </a:ln>
                <a:solidFill>
                  <a:srgbClr val="C00000"/>
                </a:solidFill>
                <a:effectLst/>
                <a:uLnTx/>
                <a:uFillTx/>
                <a:latin typeface="Corbel" panose="020B0503020204020204"/>
                <a:ea typeface="+mn-ea"/>
                <a:cs typeface="+mn-cs"/>
              </a:rPr>
              <a:t>getter et setter</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 La classe doit implémenter </a:t>
            </a:r>
            <a:r>
              <a:rPr kumimoji="0" lang="fr-FR" sz="2400" b="1" i="0" u="none" strike="noStrike" kern="1200" cap="none" spc="0" normalizeH="0" baseline="0" noProof="0" dirty="0" err="1">
                <a:ln>
                  <a:noFill/>
                </a:ln>
                <a:solidFill>
                  <a:srgbClr val="0432FF"/>
                </a:solidFill>
                <a:effectLst/>
                <a:uLnTx/>
                <a:uFillTx/>
                <a:latin typeface="Corbel" panose="020B0503020204020204"/>
                <a:ea typeface="+mn-ea"/>
                <a:cs typeface="+mn-cs"/>
              </a:rPr>
              <a:t>java.io.Serializable</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 .</a:t>
            </a:r>
          </a:p>
          <a:p>
            <a:pPr marL="742950" marR="0" lvl="1" indent="-285750" algn="l" defTabSz="457200" rtl="0" eaLnBrk="1" fontAlgn="auto" latinLnBrk="0" hangingPunct="1">
              <a:lnSpc>
                <a:spcPct val="100000"/>
              </a:lnSpc>
              <a:spcBef>
                <a:spcPct val="20000"/>
              </a:spcBef>
              <a:spcAft>
                <a:spcPts val="600"/>
              </a:spcAft>
              <a:buClr>
                <a:srgbClr val="30ACEC">
                  <a:lumMod val="75000"/>
                </a:srgbClr>
              </a:buClr>
              <a:buSzPct val="145000"/>
              <a:buFont typeface="Arial" charset="0"/>
              <a:buChar char="•"/>
              <a:tabLst/>
              <a:defRPr/>
            </a:pPr>
            <a:r>
              <a:rPr kumimoji="0" lang="fr-FR" sz="2800" b="1" i="0" u="none" strike="noStrike" kern="1200" cap="none" spc="0" normalizeH="0" baseline="0" noProof="0" dirty="0">
                <a:ln>
                  <a:noFill/>
                </a:ln>
                <a:solidFill>
                  <a:srgbClr val="C00000"/>
                </a:solidFill>
                <a:effectLst/>
                <a:uLnTx/>
                <a:uFillTx/>
                <a:latin typeface="Corbel" panose="020B0503020204020204"/>
                <a:ea typeface="+mn-ea"/>
                <a:cs typeface="+mn-cs"/>
              </a:rPr>
              <a:t>&lt;</a:t>
            </a:r>
            <a:r>
              <a:rPr kumimoji="0" lang="fr-FR" sz="2800" b="1" i="0" u="none" strike="noStrike" kern="1200" cap="none" spc="0" normalizeH="0" baseline="0" noProof="0" dirty="0" err="1">
                <a:ln>
                  <a:noFill/>
                </a:ln>
                <a:solidFill>
                  <a:srgbClr val="C00000"/>
                </a:solidFill>
                <a:effectLst/>
                <a:uLnTx/>
                <a:uFillTx/>
                <a:latin typeface="Corbel" panose="020B0503020204020204"/>
                <a:ea typeface="+mn-ea"/>
                <a:cs typeface="+mn-cs"/>
              </a:rPr>
              <a:t>jsp:setProperty</a:t>
            </a:r>
            <a:r>
              <a:rPr kumimoji="0" lang="fr-FR" sz="2800" b="1" i="0" u="none" strike="noStrike" kern="1200" cap="none" spc="0" normalizeH="0" baseline="0" noProof="0" dirty="0">
                <a:ln>
                  <a:noFill/>
                </a:ln>
                <a:solidFill>
                  <a:srgbClr val="C00000"/>
                </a:solidFill>
                <a:effectLst/>
                <a:uLnTx/>
                <a:uFillTx/>
                <a:latin typeface="Corbel" panose="020B0503020204020204"/>
                <a:ea typeface="+mn-ea"/>
                <a:cs typeface="+mn-cs"/>
              </a:rPr>
              <a:t> /&gt;:  </a:t>
            </a:r>
            <a:r>
              <a:rPr kumimoji="0" lang="fr-FR" sz="2800" b="0" i="0" u="none" strike="noStrike" kern="1200" cap="none" spc="0" normalizeH="0" baseline="0" noProof="0" dirty="0">
                <a:ln>
                  <a:noFill/>
                </a:ln>
                <a:solidFill>
                  <a:prstClr val="black"/>
                </a:solidFill>
                <a:effectLst/>
                <a:uLnTx/>
                <a:uFillTx/>
                <a:latin typeface="Corbel" panose="020B0503020204020204"/>
                <a:ea typeface="+mn-ea"/>
                <a:cs typeface="+mn-cs"/>
              </a:rPr>
              <a:t>permet d’initialiser une ou plusieurs propriétés d’un JavaBean, grâces aux paramètres présents dans la requête appelant la page</a:t>
            </a:r>
            <a:endParaRPr kumimoji="0" lang="fr-FR" sz="2800" b="1" i="0" u="none" strike="noStrike" kern="1200" cap="none" spc="0" normalizeH="0" baseline="0" noProof="0" dirty="0">
              <a:ln>
                <a:noFill/>
              </a:ln>
              <a:solidFill>
                <a:srgbClr val="C00000"/>
              </a:solidFill>
              <a:effectLst/>
              <a:uLnTx/>
              <a:uFillTx/>
              <a:latin typeface="Corbel" panose="020B0503020204020204"/>
              <a:ea typeface="+mn-ea"/>
              <a:cs typeface="+mn-cs"/>
            </a:endParaRPr>
          </a:p>
        </p:txBody>
      </p:sp>
    </p:spTree>
    <p:extLst>
      <p:ext uri="{BB962C8B-B14F-4D97-AF65-F5344CB8AC3E}">
        <p14:creationId xmlns:p14="http://schemas.microsoft.com/office/powerpoint/2010/main" val="628689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9" name="Titre 1"/>
          <p:cNvSpPr txBox="1">
            <a:spLocks/>
          </p:cNvSpPr>
          <p:nvPr/>
        </p:nvSpPr>
        <p:spPr>
          <a:xfrm>
            <a:off x="1199118" y="-173226"/>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prstClr val="black"/>
                </a:solidFill>
                <a:effectLst/>
                <a:uLnTx/>
                <a:uFillTx/>
                <a:latin typeface="Corbel" panose="020B0503020204020204"/>
                <a:ea typeface="+mj-ea"/>
                <a:cs typeface="+mj-cs"/>
              </a:rPr>
              <a:t>Introduction</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sp>
        <p:nvSpPr>
          <p:cNvPr id="10" name="Espace réservé du contenu 2"/>
          <p:cNvSpPr>
            <a:spLocks noGrp="1"/>
          </p:cNvSpPr>
          <p:nvPr>
            <p:ph idx="1"/>
          </p:nvPr>
        </p:nvSpPr>
        <p:spPr>
          <a:xfrm>
            <a:off x="739367" y="1291609"/>
            <a:ext cx="10700478" cy="4550319"/>
          </a:xfrm>
        </p:spPr>
        <p:txBody>
          <a:bodyPr>
            <a:normAutofit fontScale="92500" lnSpcReduction="10000"/>
          </a:bodyPr>
          <a:lstStyle/>
          <a:p>
            <a:pPr lvl="1"/>
            <a:r>
              <a:rPr lang="fr-FR" sz="3400" dirty="0"/>
              <a:t>Une page </a:t>
            </a:r>
            <a:r>
              <a:rPr lang="fr-FR" sz="3400" b="1" dirty="0">
                <a:solidFill>
                  <a:srgbClr val="FF0000"/>
                </a:solidFill>
              </a:rPr>
              <a:t>JSP</a:t>
            </a:r>
            <a:r>
              <a:rPr lang="fr-FR" sz="3400" dirty="0"/>
              <a:t> est une page </a:t>
            </a:r>
            <a:r>
              <a:rPr lang="fr-FR" sz="3400" b="1" dirty="0">
                <a:solidFill>
                  <a:srgbClr val="FF0000"/>
                </a:solidFill>
              </a:rPr>
              <a:t>HTML</a:t>
            </a:r>
            <a:r>
              <a:rPr lang="fr-FR" sz="3400" dirty="0"/>
              <a:t> qui peut contenir du code java.</a:t>
            </a:r>
          </a:p>
          <a:p>
            <a:pPr lvl="1"/>
            <a:r>
              <a:rPr lang="fr-FR" sz="3400" b="1" dirty="0"/>
              <a:t>Le Serveur Web compile les fichiers JSP dans des Servlets </a:t>
            </a:r>
            <a:r>
              <a:rPr lang="fr-FR" sz="3400" dirty="0"/>
              <a:t>lorsqu’ils sont demandés pour la première fois (c’est-à-dire lorsque le tout premier utilisateur y accède) et exécute le code des servlets compilées.</a:t>
            </a:r>
          </a:p>
          <a:p>
            <a:pPr lvl="1"/>
            <a:r>
              <a:rPr lang="fr-FR" sz="3400" dirty="0"/>
              <a:t>Lorsqu’une page </a:t>
            </a:r>
            <a:r>
              <a:rPr lang="fr-FR" sz="3400" b="1" dirty="0">
                <a:solidFill>
                  <a:srgbClr val="FF0000"/>
                </a:solidFill>
              </a:rPr>
              <a:t>JSP</a:t>
            </a:r>
            <a:r>
              <a:rPr lang="fr-FR" sz="3400" dirty="0"/>
              <a:t> est compilée en servlet, cette servlet (donc le fichier .class résultant) est stocké dans le répertoire </a:t>
            </a:r>
            <a:r>
              <a:rPr lang="fr-FR" sz="3400" b="1" dirty="0" err="1">
                <a:solidFill>
                  <a:srgbClr val="FF0000"/>
                </a:solidFill>
              </a:rPr>
              <a:t>work</a:t>
            </a:r>
            <a:r>
              <a:rPr lang="fr-FR" sz="3400" dirty="0"/>
              <a:t> s’il s’agit du serveur </a:t>
            </a:r>
            <a:r>
              <a:rPr lang="fr-FR" sz="3400" b="1" dirty="0">
                <a:solidFill>
                  <a:srgbClr val="FF0000"/>
                </a:solidFill>
              </a:rPr>
              <a:t>Tomcat</a:t>
            </a:r>
            <a:r>
              <a:rPr lang="fr-FR" sz="3400" dirty="0"/>
              <a:t>.</a:t>
            </a:r>
          </a:p>
        </p:txBody>
      </p:sp>
    </p:spTree>
    <p:extLst>
      <p:ext uri="{BB962C8B-B14F-4D97-AF65-F5344CB8AC3E}">
        <p14:creationId xmlns:p14="http://schemas.microsoft.com/office/powerpoint/2010/main" val="4548641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868362"/>
            <a:ext cx="10700478" cy="2514598"/>
          </a:xfrm>
        </p:spPr>
        <p:txBody>
          <a:bodyPr>
            <a:noAutofit/>
          </a:bodyPr>
          <a:lstStyle/>
          <a:p>
            <a:pPr lvl="1"/>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p:txBody>
      </p:sp>
      <p:sp>
        <p:nvSpPr>
          <p:cNvPr id="7" name="Titre 1"/>
          <p:cNvSpPr txBox="1">
            <a:spLocks/>
          </p:cNvSpPr>
          <p:nvPr/>
        </p:nvSpPr>
        <p:spPr>
          <a:xfrm>
            <a:off x="1491522" y="0"/>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Les actions</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sp>
        <p:nvSpPr>
          <p:cNvPr id="8" name="Espace réservé du contenu 2"/>
          <p:cNvSpPr txBox="1">
            <a:spLocks/>
          </p:cNvSpPr>
          <p:nvPr/>
        </p:nvSpPr>
        <p:spPr>
          <a:xfrm>
            <a:off x="1491522" y="868362"/>
            <a:ext cx="10700478" cy="2237910"/>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742950" marR="0" lvl="1" indent="-285750" algn="l" defTabSz="457200" rtl="0" eaLnBrk="1" fontAlgn="auto" latinLnBrk="0" hangingPunct="1">
              <a:lnSpc>
                <a:spcPct val="100000"/>
              </a:lnSpc>
              <a:spcBef>
                <a:spcPct val="20000"/>
              </a:spcBef>
              <a:spcAft>
                <a:spcPts val="600"/>
              </a:spcAft>
              <a:buClr>
                <a:srgbClr val="30ACEC">
                  <a:lumMod val="75000"/>
                </a:srgbClr>
              </a:buClr>
              <a:buSzPct val="145000"/>
              <a:buFont typeface="Arial" charset="0"/>
              <a:buChar char="•"/>
              <a:tabLst/>
              <a:defRPr/>
            </a:pPr>
            <a:r>
              <a:rPr kumimoji="0" lang="fr-FR" sz="2800" b="1" i="0" u="none" strike="noStrike" kern="1200" cap="none" spc="0" normalizeH="0" baseline="0" noProof="0" dirty="0">
                <a:ln>
                  <a:noFill/>
                </a:ln>
                <a:solidFill>
                  <a:srgbClr val="C00000"/>
                </a:solidFill>
                <a:effectLst/>
                <a:uLnTx/>
                <a:uFillTx/>
                <a:latin typeface="Corbel" panose="020B0503020204020204"/>
                <a:ea typeface="+mn-ea"/>
                <a:cs typeface="+mn-cs"/>
              </a:rPr>
              <a:t>&lt;</a:t>
            </a:r>
            <a:r>
              <a:rPr kumimoji="0" lang="fr-FR" sz="2800" b="1" i="0" u="none" strike="noStrike" kern="1200" cap="none" spc="0" normalizeH="0" baseline="0" noProof="0" dirty="0" err="1">
                <a:ln>
                  <a:noFill/>
                </a:ln>
                <a:solidFill>
                  <a:srgbClr val="C00000"/>
                </a:solidFill>
                <a:effectLst/>
                <a:uLnTx/>
                <a:uFillTx/>
                <a:latin typeface="Corbel" panose="020B0503020204020204"/>
                <a:ea typeface="+mn-ea"/>
                <a:cs typeface="+mn-cs"/>
              </a:rPr>
              <a:t>jsp:setProperty</a:t>
            </a:r>
            <a:r>
              <a:rPr kumimoji="0" lang="fr-FR" sz="2800" b="1" i="0" u="none" strike="noStrike" kern="1200" cap="none" spc="0" normalizeH="0" baseline="0" noProof="0" dirty="0">
                <a:ln>
                  <a:noFill/>
                </a:ln>
                <a:solidFill>
                  <a:srgbClr val="C00000"/>
                </a:solidFill>
                <a:effectLst/>
                <a:uLnTx/>
                <a:uFillTx/>
                <a:latin typeface="Corbel" panose="020B0503020204020204"/>
                <a:ea typeface="+mn-ea"/>
                <a:cs typeface="+mn-cs"/>
              </a:rPr>
              <a:t> /&gt;:  </a:t>
            </a:r>
            <a:r>
              <a:rPr kumimoji="0" lang="fr-FR" sz="2800" b="0" i="0" u="none" strike="noStrike" kern="1200" cap="none" spc="0" normalizeH="0" baseline="0" noProof="0" dirty="0">
                <a:ln>
                  <a:noFill/>
                </a:ln>
                <a:solidFill>
                  <a:prstClr val="black"/>
                </a:solidFill>
                <a:effectLst/>
                <a:uLnTx/>
                <a:uFillTx/>
                <a:latin typeface="Corbel" panose="020B0503020204020204"/>
                <a:ea typeface="+mn-ea"/>
                <a:cs typeface="+mn-cs"/>
              </a:rPr>
              <a:t>permet d’initialiser une ou plusieurs propriétés d’un JavaBean, grâces aux paramètres présents dans la requête appelant la page</a:t>
            </a:r>
          </a:p>
          <a:p>
            <a:pPr marL="1543050" marR="0" lvl="3" indent="-171450" algn="l" defTabSz="457200" rtl="0" eaLnBrk="1" fontAlgn="auto" latinLnBrk="0" hangingPunct="1">
              <a:lnSpc>
                <a:spcPct val="100000"/>
              </a:lnSpc>
              <a:spcBef>
                <a:spcPct val="20000"/>
              </a:spcBef>
              <a:spcAft>
                <a:spcPts val="600"/>
              </a:spcAft>
              <a:buClr>
                <a:srgbClr val="30ACEC">
                  <a:lumMod val="75000"/>
                </a:srgbClr>
              </a:buClr>
              <a:buSzPct val="145000"/>
              <a:buFont typeface="Wingdings" charset="2"/>
              <a:buChar char="ü"/>
              <a:tabLst/>
              <a:defRPr/>
            </a:pPr>
            <a:r>
              <a:rPr kumimoji="0" lang="fr-FR" sz="2400" b="1" i="0" u="none" strike="noStrike" kern="1200" cap="none" spc="0" normalizeH="0" baseline="0" noProof="0" dirty="0">
                <a:ln>
                  <a:noFill/>
                </a:ln>
                <a:solidFill>
                  <a:srgbClr val="C00000"/>
                </a:solidFill>
                <a:effectLst/>
                <a:uLnTx/>
                <a:uFillTx/>
                <a:latin typeface="Corbel" panose="020B0503020204020204"/>
                <a:ea typeface="+mn-ea"/>
                <a:cs typeface="+mn-cs"/>
              </a:rPr>
              <a:t>Exemple:</a:t>
            </a:r>
          </a:p>
        </p:txBody>
      </p:sp>
      <p:sp>
        <p:nvSpPr>
          <p:cNvPr id="2" name="Rectangle 1"/>
          <p:cNvSpPr/>
          <p:nvPr/>
        </p:nvSpPr>
        <p:spPr>
          <a:xfrm>
            <a:off x="2286001" y="3106272"/>
            <a:ext cx="9590374" cy="110265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&lt;</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jsp:useBean</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id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"personne"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class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err="1">
                <a:ln>
                  <a:noFill/>
                </a:ln>
                <a:solidFill>
                  <a:srgbClr val="0B5501"/>
                </a:solidFill>
                <a:effectLst/>
                <a:uLnTx/>
                <a:uFillTx/>
                <a:latin typeface="Times-Roman" charset="0"/>
                <a:ea typeface="+mn-ea"/>
                <a:cs typeface="+mn-cs"/>
              </a:rPr>
              <a:t>com.jsp.</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Personne</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scope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"session" /&gt;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&lt;</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jsp:setProperty</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err="1">
                <a:ln>
                  <a:noFill/>
                </a:ln>
                <a:solidFill>
                  <a:srgbClr val="0B5501"/>
                </a:solidFill>
                <a:effectLst/>
                <a:uLnTx/>
                <a:uFillTx/>
                <a:latin typeface="Times-Roman" charset="0"/>
                <a:ea typeface="+mn-ea"/>
                <a:cs typeface="+mn-cs"/>
              </a:rPr>
              <a:t>name</a:t>
            </a:r>
            <a:r>
              <a:rPr kumimoji="0" lang="fr-FR" sz="3200" b="1" i="0" u="none" strike="noStrike" kern="1200" cap="none" spc="0" normalizeH="0" baseline="30000" noProof="0" dirty="0">
                <a:ln>
                  <a:noFill/>
                </a:ln>
                <a:solidFill>
                  <a:srgbClr val="0B5501"/>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 personne " </a:t>
            </a:r>
            <a:r>
              <a:rPr kumimoji="0" lang="fr-FR" sz="3200" b="1" i="0" u="none" strike="noStrike" kern="1200" cap="none" spc="0" normalizeH="0" baseline="30000" noProof="0" dirty="0" err="1">
                <a:ln>
                  <a:noFill/>
                </a:ln>
                <a:solidFill>
                  <a:srgbClr val="0B5501"/>
                </a:solidFill>
                <a:effectLst/>
                <a:uLnTx/>
                <a:uFillTx/>
                <a:latin typeface="Times-Roman" charset="0"/>
                <a:ea typeface="+mn-ea"/>
                <a:cs typeface="+mn-cs"/>
              </a:rPr>
              <a:t>property</a:t>
            </a:r>
            <a:r>
              <a:rPr kumimoji="0" lang="fr-FR" sz="3200" b="1" i="0" u="none" strike="noStrike" kern="1200" cap="none" spc="0" normalizeH="0" baseline="30000" noProof="0" dirty="0">
                <a:ln>
                  <a:noFill/>
                </a:ln>
                <a:solidFill>
                  <a:srgbClr val="0B5501"/>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 nom " /&gt;</a:t>
            </a:r>
            <a:endParaRPr kumimoji="0" lang="fr-FR" sz="3200" b="1"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1" name="Espace réservé du contenu 2"/>
          <p:cNvSpPr txBox="1">
            <a:spLocks/>
          </p:cNvSpPr>
          <p:nvPr/>
        </p:nvSpPr>
        <p:spPr>
          <a:xfrm>
            <a:off x="2286001" y="4572266"/>
            <a:ext cx="9590374" cy="2237910"/>
          </a:xfrm>
          <a:prstGeom prst="rect">
            <a:avLst/>
          </a:prstGeom>
        </p:spPr>
        <p:txBody>
          <a:bodyPr vert="horz" lIns="91440" tIns="45720" rIns="91440" bIns="45720" rtlCol="0" anchor="ctr">
            <a:normAutofit fontScale="92500" lnSpcReduction="1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742950" marR="0" lvl="1" indent="-285750" algn="l" defTabSz="457200" rtl="0" eaLnBrk="1" fontAlgn="auto" latinLnBrk="0" hangingPunct="1">
              <a:lnSpc>
                <a:spcPct val="100000"/>
              </a:lnSpc>
              <a:spcBef>
                <a:spcPct val="20000"/>
              </a:spcBef>
              <a:spcAft>
                <a:spcPts val="600"/>
              </a:spcAft>
              <a:buClr>
                <a:srgbClr val="30ACEC">
                  <a:lumMod val="75000"/>
                </a:srgbClr>
              </a:buClr>
              <a:buSzPct val="145000"/>
              <a:buFont typeface="Wingdings" charset="2"/>
              <a:buChar char="ü"/>
              <a:tabLst/>
              <a:defRPr/>
            </a:pPr>
            <a:r>
              <a:rPr kumimoji="0" lang="fr-FR" sz="2400" b="1" i="0" u="none" strike="noStrike" kern="1200" cap="none" spc="0" normalizeH="0" baseline="0" noProof="0" dirty="0">
                <a:ln>
                  <a:noFill/>
                </a:ln>
                <a:solidFill>
                  <a:srgbClr val="C00000"/>
                </a:solidFill>
                <a:effectLst/>
                <a:uLnTx/>
                <a:uFillTx/>
                <a:latin typeface="Corbel" panose="020B0503020204020204"/>
                <a:ea typeface="+mn-ea"/>
                <a:cs typeface="+mn-cs"/>
              </a:rPr>
              <a:t>Signification:</a:t>
            </a:r>
          </a:p>
          <a:p>
            <a:pPr marL="1200150" marR="0" lvl="2" indent="-285750" algn="l" defTabSz="457200" rtl="0" eaLnBrk="1" fontAlgn="auto" latinLnBrk="0" hangingPunct="1">
              <a:lnSpc>
                <a:spcPct val="100000"/>
              </a:lnSpc>
              <a:spcBef>
                <a:spcPct val="20000"/>
              </a:spcBef>
              <a:spcAft>
                <a:spcPts val="600"/>
              </a:spcAft>
              <a:buClr>
                <a:srgbClr val="30ACEC">
                  <a:lumMod val="75000"/>
                </a:srgbClr>
              </a:buClr>
              <a:buSzPct val="145000"/>
              <a:buFont typeface="Courier New" charset="0"/>
              <a:buChar char="o"/>
              <a:tabLst/>
              <a:defRPr/>
            </a:pPr>
            <a:r>
              <a:rPr kumimoji="0" lang="fr-FR" sz="2200" b="1" i="0" u="none" strike="noStrike" kern="1200" cap="none" spc="0" normalizeH="0" baseline="0" noProof="0" dirty="0">
                <a:ln>
                  <a:noFill/>
                </a:ln>
                <a:solidFill>
                  <a:srgbClr val="C00000"/>
                </a:solidFill>
                <a:effectLst/>
                <a:uLnTx/>
                <a:uFillTx/>
                <a:latin typeface="Corbel" panose="020B0503020204020204"/>
                <a:ea typeface="+mn-ea"/>
                <a:cs typeface="+mn-cs"/>
              </a:rPr>
              <a:t> </a:t>
            </a:r>
            <a:r>
              <a:rPr kumimoji="0" lang="fr-FR" sz="2200" b="1" i="0" u="none" strike="noStrike" kern="1200" cap="none" spc="0" normalizeH="0" baseline="0" noProof="0" dirty="0" err="1">
                <a:ln>
                  <a:noFill/>
                </a:ln>
                <a:solidFill>
                  <a:srgbClr val="0432FF"/>
                </a:solidFill>
                <a:effectLst/>
                <a:uLnTx/>
                <a:uFillTx/>
                <a:latin typeface="Corbel" panose="020B0503020204020204"/>
                <a:ea typeface="+mn-ea"/>
                <a:cs typeface="+mn-cs"/>
              </a:rPr>
              <a:t>jsp:useBean</a:t>
            </a:r>
            <a:r>
              <a:rPr kumimoji="0" lang="fr-FR" sz="2200" b="1" i="0" u="none" strike="noStrike" kern="1200" cap="none" spc="0" normalizeH="0" baseline="0" noProof="0" dirty="0">
                <a:ln>
                  <a:noFill/>
                </a:ln>
                <a:solidFill>
                  <a:srgbClr val="0432FF"/>
                </a:solidFill>
                <a:effectLst/>
                <a:uLnTx/>
                <a:uFillTx/>
                <a:latin typeface="Corbel" panose="020B0503020204020204"/>
                <a:ea typeface="+mn-ea"/>
                <a:cs typeface="+mn-cs"/>
              </a:rPr>
              <a:t>: </a:t>
            </a:r>
            <a:r>
              <a:rPr kumimoji="0" lang="fr-FR" sz="2200" b="0" i="0" u="none" strike="noStrike" kern="1200" cap="none" spc="0" normalizeH="0" baseline="0" noProof="0" dirty="0">
                <a:ln>
                  <a:noFill/>
                </a:ln>
                <a:solidFill>
                  <a:prstClr val="black"/>
                </a:solidFill>
                <a:effectLst/>
                <a:uLnTx/>
                <a:uFillTx/>
                <a:latin typeface="Corbel" panose="020B0503020204020204"/>
                <a:ea typeface="+mn-ea"/>
                <a:cs typeface="+mn-cs"/>
              </a:rPr>
              <a:t>si on utilise l’attribut personne de type Personne pour la session</a:t>
            </a:r>
          </a:p>
          <a:p>
            <a:pPr marL="1200150" marR="0" lvl="2" indent="-285750" algn="l" defTabSz="457200" rtl="0" eaLnBrk="1" fontAlgn="auto" latinLnBrk="0" hangingPunct="1">
              <a:lnSpc>
                <a:spcPct val="100000"/>
              </a:lnSpc>
              <a:spcBef>
                <a:spcPct val="20000"/>
              </a:spcBef>
              <a:spcAft>
                <a:spcPts val="600"/>
              </a:spcAft>
              <a:buClr>
                <a:srgbClr val="30ACEC">
                  <a:lumMod val="75000"/>
                </a:srgbClr>
              </a:buClr>
              <a:buSzPct val="145000"/>
              <a:buFont typeface="Courier New" charset="0"/>
              <a:buChar char="o"/>
              <a:tabLst/>
              <a:defRPr/>
            </a:pPr>
            <a:r>
              <a:rPr kumimoji="0" lang="fr-FR" sz="2200" b="1" i="0" u="none" strike="noStrike" kern="1200" cap="none" spc="0" normalizeH="0" baseline="0" noProof="0" dirty="0" err="1">
                <a:ln>
                  <a:noFill/>
                </a:ln>
                <a:solidFill>
                  <a:srgbClr val="0432FF"/>
                </a:solidFill>
                <a:effectLst/>
                <a:uLnTx/>
                <a:uFillTx/>
                <a:latin typeface="Corbel" panose="020B0503020204020204"/>
                <a:ea typeface="+mn-ea"/>
                <a:cs typeface="+mn-cs"/>
              </a:rPr>
              <a:t>jsp:setProperty</a:t>
            </a:r>
            <a:r>
              <a:rPr kumimoji="0" lang="fr-FR" sz="2200" b="1" i="0" u="none" strike="noStrike" kern="1200" cap="none" spc="0" normalizeH="0" baseline="0" noProof="0" dirty="0">
                <a:ln>
                  <a:noFill/>
                </a:ln>
                <a:solidFill>
                  <a:srgbClr val="0432FF"/>
                </a:solidFill>
                <a:effectLst/>
                <a:uLnTx/>
                <a:uFillTx/>
                <a:latin typeface="Corbel" panose="020B0503020204020204"/>
                <a:ea typeface="+mn-ea"/>
                <a:cs typeface="+mn-cs"/>
              </a:rPr>
              <a:t>: </a:t>
            </a:r>
            <a:r>
              <a:rPr kumimoji="0" lang="fr-FR" sz="2200" b="0" i="0" u="none" strike="noStrike" kern="1200" cap="none" spc="0" normalizeH="0" baseline="0" noProof="0" dirty="0">
                <a:ln>
                  <a:noFill/>
                </a:ln>
                <a:solidFill>
                  <a:prstClr val="black"/>
                </a:solidFill>
                <a:effectLst/>
                <a:uLnTx/>
                <a:uFillTx/>
                <a:latin typeface="Corbel" panose="020B0503020204020204"/>
                <a:ea typeface="+mn-ea"/>
                <a:cs typeface="+mn-cs"/>
              </a:rPr>
              <a:t>utilise cet attribut et suppose que c’est un </a:t>
            </a:r>
            <a:r>
              <a:rPr kumimoji="0" lang="fr-FR" sz="2200" b="1" i="0" u="none" strike="noStrike" kern="1200" cap="none" spc="0" normalizeH="0" baseline="0" noProof="0" dirty="0">
                <a:ln>
                  <a:noFill/>
                </a:ln>
                <a:solidFill>
                  <a:srgbClr val="0432FF"/>
                </a:solidFill>
                <a:effectLst/>
                <a:uLnTx/>
                <a:uFillTx/>
                <a:latin typeface="Corbel" panose="020B0503020204020204"/>
                <a:ea typeface="+mn-ea"/>
                <a:cs typeface="+mn-cs"/>
              </a:rPr>
              <a:t>JavaBean</a:t>
            </a:r>
            <a:r>
              <a:rPr kumimoji="0" lang="fr-FR" sz="2200" b="0" i="0" u="none" strike="noStrike" kern="1200" cap="none" spc="0" normalizeH="0" baseline="0" noProof="0" dirty="0">
                <a:ln>
                  <a:noFill/>
                </a:ln>
                <a:solidFill>
                  <a:prstClr val="black"/>
                </a:solidFill>
                <a:effectLst/>
                <a:uLnTx/>
                <a:uFillTx/>
                <a:latin typeface="Corbel" panose="020B0503020204020204"/>
                <a:ea typeface="+mn-ea"/>
                <a:cs typeface="+mn-cs"/>
              </a:rPr>
              <a:t> pour initialiser sa propriété </a:t>
            </a:r>
            <a:r>
              <a:rPr kumimoji="0" lang="fr-FR" sz="2400" b="1" i="0" u="none" strike="noStrike" kern="1200" cap="none" spc="0" normalizeH="0" baseline="0" noProof="0" dirty="0">
                <a:ln>
                  <a:noFill/>
                </a:ln>
                <a:solidFill>
                  <a:srgbClr val="0432FF"/>
                </a:solidFill>
                <a:effectLst/>
                <a:uLnTx/>
                <a:uFillTx/>
                <a:latin typeface="Corbel" panose="020B0503020204020204"/>
                <a:ea typeface="+mn-ea"/>
                <a:cs typeface="+mn-cs"/>
              </a:rPr>
              <a:t>nom</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 avec le paramètre </a:t>
            </a:r>
            <a:r>
              <a:rPr kumimoji="0" lang="fr-FR" sz="2400" b="1" i="0" u="none" strike="noStrike" kern="1200" cap="none" spc="0" normalizeH="0" baseline="0" noProof="0" dirty="0">
                <a:ln>
                  <a:noFill/>
                </a:ln>
                <a:solidFill>
                  <a:srgbClr val="0432FF"/>
                </a:solidFill>
                <a:effectLst/>
                <a:uLnTx/>
                <a:uFillTx/>
                <a:latin typeface="Corbel" panose="020B0503020204020204"/>
                <a:ea typeface="+mn-ea"/>
                <a:cs typeface="+mn-cs"/>
              </a:rPr>
              <a:t>nom</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 de la requête reçue. </a:t>
            </a:r>
            <a:r>
              <a:rPr kumimoji="0" lang="fr-FR" sz="2400" b="1" i="0" u="none" strike="noStrike" kern="1200" cap="none" spc="0" normalizeH="0" baseline="0" noProof="0" dirty="0">
                <a:ln>
                  <a:noFill/>
                </a:ln>
                <a:solidFill>
                  <a:srgbClr val="0432FF"/>
                </a:solidFill>
                <a:effectLst/>
                <a:uLnTx/>
                <a:uFillTx/>
                <a:latin typeface="Corbel" panose="020B0503020204020204"/>
                <a:ea typeface="+mn-ea"/>
                <a:cs typeface="+mn-cs"/>
              </a:rPr>
              <a:t>Si ce paramètre nom n’a pas été reçu </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dans la requête, </a:t>
            </a:r>
            <a:r>
              <a:rPr kumimoji="0" lang="fr-FR" sz="2400" b="1" i="0" u="none" strike="noStrike" kern="1200" cap="none" spc="0" normalizeH="0" baseline="0" noProof="0" dirty="0">
                <a:ln>
                  <a:noFill/>
                </a:ln>
                <a:solidFill>
                  <a:srgbClr val="FF0000"/>
                </a:solidFill>
                <a:effectLst/>
                <a:uLnTx/>
                <a:uFillTx/>
                <a:latin typeface="Corbel" panose="020B0503020204020204"/>
                <a:ea typeface="+mn-ea"/>
                <a:cs typeface="+mn-cs"/>
              </a:rPr>
              <a:t>la propriété n’est pas initialisée.</a:t>
            </a:r>
            <a:endParaRPr kumimoji="0" lang="fr-FR" sz="2800" b="1" i="0" u="none" strike="noStrike" kern="1200" cap="none" spc="0" normalizeH="0" baseline="0" noProof="0" dirty="0">
              <a:ln>
                <a:noFill/>
              </a:ln>
              <a:solidFill>
                <a:srgbClr val="FF0000"/>
              </a:solidFill>
              <a:effectLst/>
              <a:uLnTx/>
              <a:uFillTx/>
              <a:latin typeface="Corbel" panose="020B0503020204020204"/>
              <a:ea typeface="+mn-ea"/>
              <a:cs typeface="+mn-cs"/>
            </a:endParaRPr>
          </a:p>
        </p:txBody>
      </p:sp>
    </p:spTree>
    <p:extLst>
      <p:ext uri="{BB962C8B-B14F-4D97-AF65-F5344CB8AC3E}">
        <p14:creationId xmlns:p14="http://schemas.microsoft.com/office/powerpoint/2010/main" val="35842659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868362"/>
            <a:ext cx="10700478" cy="2514598"/>
          </a:xfrm>
        </p:spPr>
        <p:txBody>
          <a:bodyPr>
            <a:noAutofit/>
          </a:bodyPr>
          <a:lstStyle/>
          <a:p>
            <a:pPr lvl="1"/>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p:txBody>
      </p:sp>
      <p:sp>
        <p:nvSpPr>
          <p:cNvPr id="7" name="Titre 1"/>
          <p:cNvSpPr txBox="1">
            <a:spLocks/>
          </p:cNvSpPr>
          <p:nvPr/>
        </p:nvSpPr>
        <p:spPr>
          <a:xfrm>
            <a:off x="1491522" y="0"/>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Les actions</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sp>
        <p:nvSpPr>
          <p:cNvPr id="8" name="Espace réservé du contenu 2"/>
          <p:cNvSpPr txBox="1">
            <a:spLocks/>
          </p:cNvSpPr>
          <p:nvPr/>
        </p:nvSpPr>
        <p:spPr>
          <a:xfrm>
            <a:off x="1491522" y="868362"/>
            <a:ext cx="10700478" cy="1296878"/>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742950" marR="0" lvl="1" indent="-285750" algn="l" defTabSz="457200" rtl="0" eaLnBrk="1" fontAlgn="auto" latinLnBrk="0" hangingPunct="1">
              <a:lnSpc>
                <a:spcPct val="100000"/>
              </a:lnSpc>
              <a:spcBef>
                <a:spcPct val="20000"/>
              </a:spcBef>
              <a:spcAft>
                <a:spcPts val="600"/>
              </a:spcAft>
              <a:buClr>
                <a:srgbClr val="30ACEC">
                  <a:lumMod val="75000"/>
                </a:srgbClr>
              </a:buClr>
              <a:buSzPct val="145000"/>
              <a:buFont typeface="Arial" charset="0"/>
              <a:buChar char="•"/>
              <a:tabLst/>
              <a:defRPr/>
            </a:pPr>
            <a:r>
              <a:rPr kumimoji="0" lang="fr-FR" sz="2000" b="1" i="0" u="none" strike="noStrike" kern="1200" cap="none" spc="0" normalizeH="0" baseline="0" noProof="0" dirty="0">
                <a:ln>
                  <a:noFill/>
                </a:ln>
                <a:solidFill>
                  <a:srgbClr val="C00000"/>
                </a:solidFill>
                <a:effectLst/>
                <a:uLnTx/>
                <a:uFillTx/>
                <a:latin typeface="Corbel" panose="020B0503020204020204"/>
                <a:ea typeface="+mn-ea"/>
                <a:cs typeface="+mn-cs"/>
              </a:rPr>
              <a:t>&lt;</a:t>
            </a:r>
            <a:r>
              <a:rPr kumimoji="0" lang="fr-FR" sz="2000" b="1" i="0" u="none" strike="noStrike" kern="1200" cap="none" spc="0" normalizeH="0" baseline="0" noProof="0" dirty="0" err="1">
                <a:ln>
                  <a:noFill/>
                </a:ln>
                <a:solidFill>
                  <a:srgbClr val="C00000"/>
                </a:solidFill>
                <a:effectLst/>
                <a:uLnTx/>
                <a:uFillTx/>
                <a:latin typeface="Corbel" panose="020B0503020204020204"/>
                <a:ea typeface="+mn-ea"/>
                <a:cs typeface="+mn-cs"/>
              </a:rPr>
              <a:t>jsp:setProperty</a:t>
            </a:r>
            <a:r>
              <a:rPr kumimoji="0" lang="fr-FR" sz="2000" b="1" i="0" u="none" strike="noStrike" kern="1200" cap="none" spc="0" normalizeH="0" baseline="0" noProof="0" dirty="0">
                <a:ln>
                  <a:noFill/>
                </a:ln>
                <a:solidFill>
                  <a:srgbClr val="C00000"/>
                </a:solidFill>
                <a:effectLst/>
                <a:uLnTx/>
                <a:uFillTx/>
                <a:latin typeface="Corbel" panose="020B0503020204020204"/>
                <a:ea typeface="+mn-ea"/>
                <a:cs typeface="+mn-cs"/>
              </a:rPr>
              <a:t> /&gt;:  </a:t>
            </a:r>
            <a:endParaRPr kumimoji="0" lang="fr-FR" sz="2000" b="0" i="0" u="none" strike="noStrike" kern="1200" cap="none" spc="0" normalizeH="0" baseline="0" noProof="0" dirty="0">
              <a:ln>
                <a:noFill/>
              </a:ln>
              <a:solidFill>
                <a:prstClr val="black"/>
              </a:solidFill>
              <a:effectLst/>
              <a:uLnTx/>
              <a:uFillTx/>
              <a:latin typeface="Corbel" panose="020B0503020204020204"/>
              <a:ea typeface="+mn-ea"/>
              <a:cs typeface="+mn-cs"/>
            </a:endParaRPr>
          </a:p>
          <a:p>
            <a:pPr marL="1543050" marR="0" lvl="3" indent="-171450" algn="l" defTabSz="457200" rtl="0" eaLnBrk="1" fontAlgn="auto" latinLnBrk="0" hangingPunct="1">
              <a:lnSpc>
                <a:spcPct val="100000"/>
              </a:lnSpc>
              <a:spcBef>
                <a:spcPct val="20000"/>
              </a:spcBef>
              <a:spcAft>
                <a:spcPts val="600"/>
              </a:spcAft>
              <a:buClr>
                <a:srgbClr val="30ACEC">
                  <a:lumMod val="75000"/>
                </a:srgbClr>
              </a:buClr>
              <a:buSzPct val="145000"/>
              <a:buFont typeface="Wingdings" charset="2"/>
              <a:buChar char="ü"/>
              <a:tabLst/>
              <a:defRPr/>
            </a:pPr>
            <a:r>
              <a:rPr kumimoji="0" lang="mr-IN" sz="2000" b="1" i="0" u="none" strike="noStrike" kern="1200" cap="none" spc="0" normalizeH="0" baseline="0" noProof="0" dirty="0">
                <a:ln>
                  <a:noFill/>
                </a:ln>
                <a:solidFill>
                  <a:prstClr val="black"/>
                </a:solidFill>
                <a:effectLst/>
                <a:uLnTx/>
                <a:uFillTx/>
                <a:latin typeface="Corbel" panose="020B0503020204020204"/>
                <a:ea typeface="+mn-ea"/>
                <a:cs typeface="Mangal" panose="02040503050203030202" pitchFamily="18" charset="0"/>
              </a:rPr>
              <a:t>…</a:t>
            </a:r>
            <a:endParaRPr kumimoji="0" lang="fr-FR" sz="2000" b="1" i="0" u="none" strike="noStrike" kern="1200" cap="none" spc="0" normalizeH="0" baseline="0" noProof="0" dirty="0">
              <a:ln>
                <a:noFill/>
              </a:ln>
              <a:solidFill>
                <a:prstClr val="black"/>
              </a:solidFill>
              <a:effectLst/>
              <a:uLnTx/>
              <a:uFillTx/>
              <a:latin typeface="Corbel" panose="020B0503020204020204"/>
              <a:ea typeface="+mn-ea"/>
              <a:cs typeface="+mn-cs"/>
            </a:endParaRPr>
          </a:p>
          <a:p>
            <a:pPr marL="1543050" marR="0" lvl="3" indent="-171450" algn="l" defTabSz="457200" rtl="0" eaLnBrk="1" fontAlgn="auto" latinLnBrk="0" hangingPunct="1">
              <a:lnSpc>
                <a:spcPct val="100000"/>
              </a:lnSpc>
              <a:spcBef>
                <a:spcPct val="20000"/>
              </a:spcBef>
              <a:spcAft>
                <a:spcPts val="600"/>
              </a:spcAft>
              <a:buClr>
                <a:srgbClr val="30ACEC">
                  <a:lumMod val="75000"/>
                </a:srgbClr>
              </a:buClr>
              <a:buSzPct val="145000"/>
              <a:buFont typeface="Wingdings" charset="2"/>
              <a:buChar char="ü"/>
              <a:tabLst/>
              <a:defRPr/>
            </a:pPr>
            <a:r>
              <a:rPr kumimoji="0" lang="fr-FR" sz="1800" b="1" i="0" u="none" strike="noStrike" kern="1200" cap="none" spc="0" normalizeH="0" baseline="0" noProof="0" dirty="0">
                <a:ln>
                  <a:noFill/>
                </a:ln>
                <a:solidFill>
                  <a:srgbClr val="C00000"/>
                </a:solidFill>
                <a:effectLst/>
                <a:uLnTx/>
                <a:uFillTx/>
                <a:latin typeface="Corbel" panose="020B0503020204020204"/>
                <a:ea typeface="+mn-ea"/>
                <a:cs typeface="+mn-cs"/>
              </a:rPr>
              <a:t>Exemple:</a:t>
            </a:r>
          </a:p>
        </p:txBody>
      </p:sp>
      <p:sp>
        <p:nvSpPr>
          <p:cNvPr id="2" name="Rectangle 1"/>
          <p:cNvSpPr/>
          <p:nvPr/>
        </p:nvSpPr>
        <p:spPr>
          <a:xfrm>
            <a:off x="2380130" y="2083266"/>
            <a:ext cx="9590374" cy="110265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&lt;</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jsp:useBean</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id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"personne"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class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err="1">
                <a:ln>
                  <a:noFill/>
                </a:ln>
                <a:solidFill>
                  <a:srgbClr val="0B5501"/>
                </a:solidFill>
                <a:effectLst/>
                <a:uLnTx/>
                <a:uFillTx/>
                <a:latin typeface="Times-Roman" charset="0"/>
                <a:ea typeface="+mn-ea"/>
                <a:cs typeface="+mn-cs"/>
              </a:rPr>
              <a:t>com.jsp.</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Personne</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scope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"session" /&gt;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&lt;</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jsp:setProperty</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err="1">
                <a:ln>
                  <a:noFill/>
                </a:ln>
                <a:solidFill>
                  <a:srgbClr val="0B5501"/>
                </a:solidFill>
                <a:effectLst/>
                <a:uLnTx/>
                <a:uFillTx/>
                <a:latin typeface="Times-Roman" charset="0"/>
                <a:ea typeface="+mn-ea"/>
                <a:cs typeface="+mn-cs"/>
              </a:rPr>
              <a:t>name</a:t>
            </a:r>
            <a:r>
              <a:rPr kumimoji="0" lang="fr-FR" sz="3200" b="1" i="0" u="none" strike="noStrike" kern="1200" cap="none" spc="0" normalizeH="0" baseline="30000" noProof="0" dirty="0">
                <a:ln>
                  <a:noFill/>
                </a:ln>
                <a:solidFill>
                  <a:srgbClr val="0B5501"/>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 personne " </a:t>
            </a:r>
            <a:r>
              <a:rPr kumimoji="0" lang="fr-FR" sz="3200" b="1" i="0" u="none" strike="noStrike" kern="1200" cap="none" spc="0" normalizeH="0" baseline="30000" noProof="0" dirty="0" err="1">
                <a:ln>
                  <a:noFill/>
                </a:ln>
                <a:solidFill>
                  <a:srgbClr val="0B5501"/>
                </a:solidFill>
                <a:effectLst/>
                <a:uLnTx/>
                <a:uFillTx/>
                <a:latin typeface="Times-Roman" charset="0"/>
                <a:ea typeface="+mn-ea"/>
                <a:cs typeface="+mn-cs"/>
              </a:rPr>
              <a:t>property</a:t>
            </a:r>
            <a:r>
              <a:rPr kumimoji="0" lang="fr-FR" sz="3200" b="1" i="0" u="none" strike="noStrike" kern="1200" cap="none" spc="0" normalizeH="0" baseline="30000" noProof="0" dirty="0">
                <a:ln>
                  <a:noFill/>
                </a:ln>
                <a:solidFill>
                  <a:srgbClr val="0B5501"/>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 nom " /&gt;</a:t>
            </a:r>
            <a:endParaRPr kumimoji="0" lang="fr-FR" sz="3200" b="1"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1" name="Espace réservé du contenu 2"/>
          <p:cNvSpPr txBox="1">
            <a:spLocks/>
          </p:cNvSpPr>
          <p:nvPr/>
        </p:nvSpPr>
        <p:spPr>
          <a:xfrm>
            <a:off x="2380130" y="3132135"/>
            <a:ext cx="9590374" cy="477573"/>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457200" marR="0" lvl="1" indent="0" algn="l" defTabSz="457200" rtl="0" eaLnBrk="1" fontAlgn="auto" latinLnBrk="0" hangingPunct="1">
              <a:lnSpc>
                <a:spcPct val="100000"/>
              </a:lnSpc>
              <a:spcBef>
                <a:spcPct val="20000"/>
              </a:spcBef>
              <a:spcAft>
                <a:spcPts val="600"/>
              </a:spcAft>
              <a:buClr>
                <a:srgbClr val="30ACEC">
                  <a:lumMod val="75000"/>
                </a:srgbClr>
              </a:buClr>
              <a:buSzPct val="145000"/>
              <a:buFont typeface="Arial"/>
              <a:buNone/>
              <a:tabLst/>
              <a:defRPr/>
            </a:pPr>
            <a:r>
              <a:rPr kumimoji="0" lang="fr-FR" sz="2200" b="0" i="0" u="none" strike="noStrike" kern="1200" cap="none" spc="0" normalizeH="0" baseline="0" noProof="0" dirty="0">
                <a:ln>
                  <a:noFill/>
                </a:ln>
                <a:solidFill>
                  <a:prstClr val="black"/>
                </a:solidFill>
                <a:effectLst/>
                <a:uLnTx/>
                <a:uFillTx/>
                <a:latin typeface="Corbel" panose="020B0503020204020204"/>
                <a:ea typeface="+mn-ea"/>
                <a:cs typeface="+mn-cs"/>
              </a:rPr>
              <a:t>Equivalence de cette expression:</a:t>
            </a:r>
            <a:endParaRPr kumimoji="0" lang="fr-FR" sz="2800" b="1" i="0" u="none" strike="noStrike" kern="1200" cap="none" spc="0" normalizeH="0" baseline="0" noProof="0" dirty="0">
              <a:ln>
                <a:noFill/>
              </a:ln>
              <a:solidFill>
                <a:srgbClr val="FF0000"/>
              </a:solidFill>
              <a:effectLst/>
              <a:uLnTx/>
              <a:uFillTx/>
              <a:latin typeface="Corbel" panose="020B0503020204020204"/>
              <a:ea typeface="+mn-ea"/>
              <a:cs typeface="+mn-cs"/>
            </a:endParaRPr>
          </a:p>
        </p:txBody>
      </p:sp>
      <p:sp>
        <p:nvSpPr>
          <p:cNvPr id="9" name="Rectangle 8"/>
          <p:cNvSpPr/>
          <p:nvPr/>
        </p:nvSpPr>
        <p:spPr>
          <a:xfrm>
            <a:off x="2380130" y="3615174"/>
            <a:ext cx="9590374" cy="131628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&lt;</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jsp:useBean</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id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"personne"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class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err="1">
                <a:ln>
                  <a:noFill/>
                </a:ln>
                <a:solidFill>
                  <a:srgbClr val="0B5501"/>
                </a:solidFill>
                <a:effectLst/>
                <a:uLnTx/>
                <a:uFillTx/>
                <a:latin typeface="Times-Roman" charset="0"/>
                <a:ea typeface="+mn-ea"/>
                <a:cs typeface="+mn-cs"/>
              </a:rPr>
              <a:t>joe.cours.jsp.</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Personne</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scope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"session" /&gt;</a:t>
            </a:r>
            <a:endParaRPr kumimoji="0" lang="fr-FR" sz="3200" b="0" i="0" u="none" strike="noStrike" kern="1200" cap="none" spc="0" normalizeH="0" baseline="30000" noProof="0" dirty="0">
              <a:ln>
                <a:noFill/>
              </a:ln>
              <a:solidFill>
                <a:srgbClr val="000000"/>
              </a:solidFill>
              <a:effectLst/>
              <a:uLnTx/>
              <a:uFillTx/>
              <a:latin typeface="Times-Roman"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200" b="0" i="0" u="none" strike="noStrike" kern="1200" cap="none" spc="0" normalizeH="0" baseline="30000" noProof="0" dirty="0">
                <a:ln>
                  <a:noFill/>
                </a:ln>
                <a:solidFill>
                  <a:srgbClr val="000000"/>
                </a:solidFill>
                <a:effectLst/>
                <a:uLnTx/>
                <a:uFillTx/>
                <a:latin typeface="Times-Roman" charset="0"/>
                <a:ea typeface="+mn-ea"/>
                <a:cs typeface="+mn-cs"/>
              </a:rPr>
              <a:t>&lt;% </a:t>
            </a:r>
            <a:r>
              <a:rPr kumimoji="0" lang="fr-FR" sz="3200" b="0" i="0" u="none" strike="noStrike" kern="1200" cap="none" spc="0" normalizeH="0" baseline="30000" noProof="0" dirty="0">
                <a:ln>
                  <a:noFill/>
                </a:ln>
                <a:solidFill>
                  <a:srgbClr val="0000FF"/>
                </a:solidFill>
                <a:effectLst/>
                <a:uLnTx/>
                <a:uFillTx/>
                <a:latin typeface="Times-Roman" charset="0"/>
                <a:ea typeface="+mn-ea"/>
                <a:cs typeface="+mn-cs"/>
              </a:rPr>
              <a:t>if </a:t>
            </a:r>
            <a:r>
              <a:rPr kumimoji="0" lang="fr-FR" sz="3200" b="0" i="0" u="none" strike="noStrike" kern="1200" cap="none" spc="0" normalizeH="0" baseline="30000" noProof="0" dirty="0">
                <a:ln>
                  <a:noFill/>
                </a:ln>
                <a:solidFill>
                  <a:srgbClr val="000000"/>
                </a:solidFill>
                <a:effectLst/>
                <a:uLnTx/>
                <a:uFillTx/>
                <a:latin typeface="Times-Roman" charset="0"/>
                <a:ea typeface="+mn-ea"/>
                <a:cs typeface="+mn-cs"/>
              </a:rPr>
              <a:t>(request.getParameter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0" i="0" u="none" strike="noStrike" kern="1200" cap="none" spc="0" normalizeH="0" baseline="30000" noProof="0" dirty="0">
                <a:ln>
                  <a:noFill/>
                </a:ln>
                <a:solidFill>
                  <a:srgbClr val="0000FF"/>
                </a:solidFill>
                <a:effectLst/>
                <a:uLnTx/>
                <a:uFillTx/>
                <a:latin typeface="Times-Roman" charset="0"/>
                <a:ea typeface="+mn-ea"/>
                <a:cs typeface="+mn-cs"/>
              </a:rPr>
              <a:t>nom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a:t>
            </a:r>
            <a:r>
              <a:rPr kumimoji="0" lang="fr-FR" sz="3200" b="0" i="0" u="none" strike="noStrike" kern="1200" cap="none" spc="0" normalizeH="0" baseline="30000" noProof="0" dirty="0">
                <a:ln>
                  <a:noFill/>
                </a:ln>
                <a:solidFill>
                  <a:srgbClr val="000000"/>
                </a:solidFill>
                <a:effectLst/>
                <a:uLnTx/>
                <a:uFillTx/>
                <a:latin typeface="Times-Roman" charset="0"/>
                <a:ea typeface="+mn-ea"/>
                <a:cs typeface="+mn-cs"/>
              </a:rPr>
              <a:t>) != </a:t>
            </a:r>
            <a:r>
              <a:rPr kumimoji="0" lang="fr-FR" sz="3200" b="0" i="0" u="none" strike="noStrike" kern="1200" cap="none" spc="0" normalizeH="0" baseline="30000" noProof="0" dirty="0" err="1">
                <a:ln>
                  <a:noFill/>
                </a:ln>
                <a:solidFill>
                  <a:srgbClr val="0000FF"/>
                </a:solidFill>
                <a:effectLst/>
                <a:uLnTx/>
                <a:uFillTx/>
                <a:latin typeface="Times-Roman" charset="0"/>
                <a:ea typeface="+mn-ea"/>
                <a:cs typeface="+mn-cs"/>
              </a:rPr>
              <a:t>null</a:t>
            </a:r>
            <a:r>
              <a:rPr kumimoji="0" lang="fr-FR" sz="3200" b="0" i="0" u="none" strike="noStrike" kern="1200" cap="none" spc="0" normalizeH="0" baseline="30000" noProof="0" dirty="0">
                <a:ln>
                  <a:noFill/>
                </a:ln>
                <a:solidFill>
                  <a:srgbClr val="000000"/>
                </a:solidFill>
                <a:effectLst/>
                <a:uLnTx/>
                <a:uFillTx/>
                <a:latin typeface="Times-Roman" charset="0"/>
                <a:ea typeface="+mn-ea"/>
                <a:cs typeface="+mn-cs"/>
              </a:rPr>
              <a:t>) </a:t>
            </a:r>
            <a:r>
              <a:rPr kumimoji="0" lang="fr-FR" sz="3200" b="0" i="0" u="none" strike="noStrike" kern="1200" cap="none" spc="0" normalizeH="0" baseline="30000" noProof="0" dirty="0" err="1">
                <a:ln>
                  <a:noFill/>
                </a:ln>
                <a:solidFill>
                  <a:srgbClr val="000000"/>
                </a:solidFill>
                <a:effectLst/>
                <a:uLnTx/>
                <a:uFillTx/>
                <a:latin typeface="Times-Roman" charset="0"/>
                <a:ea typeface="+mn-ea"/>
                <a:cs typeface="+mn-cs"/>
              </a:rPr>
              <a:t>personne.setNom</a:t>
            </a:r>
            <a:r>
              <a:rPr kumimoji="0" lang="fr-FR" sz="3200" b="0" i="0" u="none" strike="noStrike" kern="1200" cap="none" spc="0" normalizeH="0" baseline="30000" noProof="0" dirty="0">
                <a:ln>
                  <a:noFill/>
                </a:ln>
                <a:solidFill>
                  <a:srgbClr val="000000"/>
                </a:solidFill>
                <a:effectLst/>
                <a:uLnTx/>
                <a:uFillTx/>
                <a:latin typeface="Times-Roman" charset="0"/>
                <a:ea typeface="+mn-ea"/>
                <a:cs typeface="+mn-cs"/>
              </a:rPr>
              <a:t> ( request.getParameter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0" i="0" u="none" strike="noStrike" kern="1200" cap="none" spc="0" normalizeH="0" baseline="30000" noProof="0" dirty="0">
                <a:ln>
                  <a:noFill/>
                </a:ln>
                <a:solidFill>
                  <a:srgbClr val="0000FF"/>
                </a:solidFill>
                <a:effectLst/>
                <a:uLnTx/>
                <a:uFillTx/>
                <a:latin typeface="Times-Roman" charset="0"/>
                <a:ea typeface="+mn-ea"/>
                <a:cs typeface="+mn-cs"/>
              </a:rPr>
              <a:t>nom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a:t>
            </a:r>
            <a:r>
              <a:rPr kumimoji="0" lang="fr-FR" sz="3200" b="0" i="0" u="none" strike="noStrike" kern="1200" cap="none" spc="0" normalizeH="0" baseline="30000" noProof="0" dirty="0">
                <a:ln>
                  <a:noFill/>
                </a:ln>
                <a:solidFill>
                  <a:srgbClr val="000000"/>
                </a:solidFill>
                <a:effectLst/>
                <a:uLnTx/>
                <a:uFillTx/>
                <a:latin typeface="Times-Roman" charset="0"/>
                <a:ea typeface="+mn-ea"/>
                <a:cs typeface="+mn-cs"/>
              </a:rPr>
              <a:t>)); %&gt;</a:t>
            </a:r>
            <a:endParaRPr kumimoji="0" lang="fr-FR" sz="3200" b="1"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2" name="Espace réservé du contenu 2"/>
          <p:cNvSpPr txBox="1">
            <a:spLocks/>
          </p:cNvSpPr>
          <p:nvPr/>
        </p:nvSpPr>
        <p:spPr>
          <a:xfrm>
            <a:off x="2259107" y="4931457"/>
            <a:ext cx="9711397" cy="972361"/>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742950" marR="0" lvl="1" indent="-285750" algn="l" defTabSz="457200" rtl="0" eaLnBrk="1" fontAlgn="auto" latinLnBrk="0" hangingPunct="1">
              <a:lnSpc>
                <a:spcPct val="100000"/>
              </a:lnSpc>
              <a:spcBef>
                <a:spcPct val="20000"/>
              </a:spcBef>
              <a:spcAft>
                <a:spcPts val="600"/>
              </a:spcAft>
              <a:buClr>
                <a:srgbClr val="30ACEC">
                  <a:lumMod val="75000"/>
                </a:srgbClr>
              </a:buClr>
              <a:buSzPct val="145000"/>
              <a:buFont typeface="Wingdings" charset="2"/>
              <a:buChar char="ü"/>
              <a:tabLst/>
              <a:defRPr/>
            </a:pPr>
            <a:r>
              <a:rPr kumimoji="0" lang="fr-FR" sz="1800" b="1" i="0" u="none" strike="noStrike" kern="1200" cap="none" spc="0" normalizeH="0" baseline="0" noProof="0" dirty="0">
                <a:ln>
                  <a:noFill/>
                </a:ln>
                <a:solidFill>
                  <a:srgbClr val="C00000"/>
                </a:solidFill>
                <a:effectLst/>
                <a:uLnTx/>
                <a:uFillTx/>
                <a:latin typeface="Corbel" panose="020B0503020204020204"/>
                <a:ea typeface="+mn-ea"/>
                <a:cs typeface="+mn-cs"/>
              </a:rPr>
              <a:t>Pour initialiser toutes les propriétés du JavaBean d’un seul coup</a:t>
            </a:r>
            <a:r>
              <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rPr>
              <a:t>, avec les paramètres passés dans la requête, on ferait:</a:t>
            </a:r>
          </a:p>
        </p:txBody>
      </p:sp>
      <p:sp>
        <p:nvSpPr>
          <p:cNvPr id="13" name="Rectangle 12"/>
          <p:cNvSpPr/>
          <p:nvPr/>
        </p:nvSpPr>
        <p:spPr>
          <a:xfrm>
            <a:off x="2380130" y="5753817"/>
            <a:ext cx="9590374" cy="110418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&lt;</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jsp:useBean</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id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"personne"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class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err="1">
                <a:ln>
                  <a:noFill/>
                </a:ln>
                <a:solidFill>
                  <a:srgbClr val="0B5501"/>
                </a:solidFill>
                <a:effectLst/>
                <a:uLnTx/>
                <a:uFillTx/>
                <a:latin typeface="Times-Roman" charset="0"/>
                <a:ea typeface="+mn-ea"/>
                <a:cs typeface="+mn-cs"/>
              </a:rPr>
              <a:t>joe.cours.jsp.</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Personne</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scope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"session" /&gt;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&lt;</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jsp:setProperty</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err="1">
                <a:ln>
                  <a:noFill/>
                </a:ln>
                <a:solidFill>
                  <a:srgbClr val="0B5501"/>
                </a:solidFill>
                <a:effectLst/>
                <a:uLnTx/>
                <a:uFillTx/>
                <a:latin typeface="Times-Roman" charset="0"/>
                <a:ea typeface="+mn-ea"/>
                <a:cs typeface="+mn-cs"/>
              </a:rPr>
              <a:t>name</a:t>
            </a:r>
            <a:r>
              <a:rPr kumimoji="0" lang="fr-FR" sz="3200" b="1" i="0" u="none" strike="noStrike" kern="1200" cap="none" spc="0" normalizeH="0" baseline="30000" noProof="0" dirty="0">
                <a:ln>
                  <a:noFill/>
                </a:ln>
                <a:solidFill>
                  <a:srgbClr val="0B5501"/>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 personne " </a:t>
            </a:r>
            <a:r>
              <a:rPr kumimoji="0" lang="fr-FR" sz="3200" b="1" i="0" u="none" strike="noStrike" kern="1200" cap="none" spc="0" normalizeH="0" baseline="30000" noProof="0" dirty="0" err="1">
                <a:ln>
                  <a:noFill/>
                </a:ln>
                <a:solidFill>
                  <a:srgbClr val="0B5501"/>
                </a:solidFill>
                <a:effectLst/>
                <a:uLnTx/>
                <a:uFillTx/>
                <a:latin typeface="Times-Roman" charset="0"/>
                <a:ea typeface="+mn-ea"/>
                <a:cs typeface="+mn-cs"/>
              </a:rPr>
              <a:t>property</a:t>
            </a:r>
            <a:r>
              <a:rPr kumimoji="0" lang="fr-FR" sz="3200" b="1" i="0" u="none" strike="noStrike" kern="1200" cap="none" spc="0" normalizeH="0" baseline="30000" noProof="0" dirty="0">
                <a:ln>
                  <a:noFill/>
                </a:ln>
                <a:solidFill>
                  <a:srgbClr val="0B5501"/>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 </a:t>
            </a:r>
            <a:r>
              <a:rPr kumimoji="0" lang="fr-FR" sz="4000" b="1" i="0" u="none" strike="noStrike" kern="1200" cap="none" spc="0" normalizeH="0" baseline="30000" noProof="0" dirty="0">
                <a:ln>
                  <a:noFill/>
                </a:ln>
                <a:solidFill>
                  <a:srgbClr val="FB0007"/>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/&gt;</a:t>
            </a:r>
            <a:endParaRPr kumimoji="0" lang="fr-FR" sz="3200" b="1"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Tree>
    <p:extLst>
      <p:ext uri="{BB962C8B-B14F-4D97-AF65-F5344CB8AC3E}">
        <p14:creationId xmlns:p14="http://schemas.microsoft.com/office/powerpoint/2010/main" val="4205165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868362"/>
            <a:ext cx="10700478" cy="2514598"/>
          </a:xfrm>
        </p:spPr>
        <p:txBody>
          <a:bodyPr>
            <a:noAutofit/>
          </a:bodyPr>
          <a:lstStyle/>
          <a:p>
            <a:pPr lvl="1"/>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p:txBody>
      </p:sp>
      <p:sp>
        <p:nvSpPr>
          <p:cNvPr id="7" name="Titre 1"/>
          <p:cNvSpPr txBox="1">
            <a:spLocks/>
          </p:cNvSpPr>
          <p:nvPr/>
        </p:nvSpPr>
        <p:spPr>
          <a:xfrm>
            <a:off x="1491522" y="0"/>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Les actions</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sp>
        <p:nvSpPr>
          <p:cNvPr id="8" name="Espace réservé du contenu 2"/>
          <p:cNvSpPr txBox="1">
            <a:spLocks/>
          </p:cNvSpPr>
          <p:nvPr/>
        </p:nvSpPr>
        <p:spPr>
          <a:xfrm>
            <a:off x="1491522" y="868361"/>
            <a:ext cx="10700478" cy="1942074"/>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742950" marR="0" lvl="1" indent="-285750" algn="l" defTabSz="457200" rtl="0" eaLnBrk="1" fontAlgn="auto" latinLnBrk="0" hangingPunct="1">
              <a:lnSpc>
                <a:spcPct val="100000"/>
              </a:lnSpc>
              <a:spcBef>
                <a:spcPct val="20000"/>
              </a:spcBef>
              <a:spcAft>
                <a:spcPts val="600"/>
              </a:spcAft>
              <a:buClr>
                <a:srgbClr val="30ACEC">
                  <a:lumMod val="75000"/>
                </a:srgbClr>
              </a:buClr>
              <a:buSzPct val="145000"/>
              <a:buFont typeface="Arial"/>
              <a:buChar char="•"/>
              <a:tabLst/>
              <a:defRPr/>
            </a:pPr>
            <a:r>
              <a:rPr kumimoji="0" lang="fr-FR" sz="2800" b="1" i="0" u="none" strike="noStrike" kern="1200" cap="none" spc="0" normalizeH="0" baseline="0" noProof="0" dirty="0">
                <a:ln>
                  <a:noFill/>
                </a:ln>
                <a:solidFill>
                  <a:srgbClr val="C00000"/>
                </a:solidFill>
                <a:effectLst/>
                <a:uLnTx/>
                <a:uFillTx/>
                <a:latin typeface="Corbel" panose="020B0503020204020204"/>
                <a:ea typeface="+mn-ea"/>
                <a:cs typeface="+mn-cs"/>
              </a:rPr>
              <a:t>&lt; </a:t>
            </a:r>
            <a:r>
              <a:rPr kumimoji="0" lang="fr-FR" sz="2800" b="1" i="0" u="none" strike="noStrike" kern="1200" cap="none" spc="0" normalizeH="0" baseline="0" noProof="0" dirty="0" err="1">
                <a:ln>
                  <a:noFill/>
                </a:ln>
                <a:solidFill>
                  <a:srgbClr val="C00000"/>
                </a:solidFill>
                <a:effectLst/>
                <a:uLnTx/>
                <a:uFillTx/>
                <a:latin typeface="Corbel" panose="020B0503020204020204"/>
                <a:ea typeface="+mn-ea"/>
                <a:cs typeface="+mn-cs"/>
              </a:rPr>
              <a:t>jsp:getProperty</a:t>
            </a:r>
            <a:r>
              <a:rPr kumimoji="0" lang="fr-FR" sz="2800" b="1" i="0" u="none" strike="noStrike" kern="1200" cap="none" spc="0" normalizeH="0" baseline="0" noProof="0" dirty="0">
                <a:ln>
                  <a:noFill/>
                </a:ln>
                <a:solidFill>
                  <a:srgbClr val="C00000"/>
                </a:solidFill>
                <a:effectLst/>
                <a:uLnTx/>
                <a:uFillTx/>
                <a:latin typeface="Corbel" panose="020B0503020204020204"/>
                <a:ea typeface="+mn-ea"/>
                <a:cs typeface="+mn-cs"/>
              </a:rPr>
              <a:t> /&gt; :</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 permet d’afficher la propriété indiquée d’un </a:t>
            </a:r>
            <a:r>
              <a:rPr kumimoji="0" lang="fr-FR" sz="2400" b="1" i="0" u="none" strike="noStrike" kern="1200" cap="none" spc="0" normalizeH="0" baseline="0" noProof="0" dirty="0">
                <a:ln>
                  <a:noFill/>
                </a:ln>
                <a:solidFill>
                  <a:srgbClr val="212121"/>
                </a:solidFill>
                <a:effectLst/>
                <a:uLnTx/>
                <a:uFillTx/>
                <a:latin typeface="Corbel" panose="020B0503020204020204"/>
                <a:ea typeface="+mn-ea"/>
                <a:cs typeface="+mn-cs"/>
              </a:rPr>
              <a:t>JavaBean</a:t>
            </a:r>
          </a:p>
          <a:p>
            <a:pPr marL="1543050" marR="0" lvl="3" indent="-171450" algn="l" defTabSz="457200" rtl="0" eaLnBrk="1" fontAlgn="auto" latinLnBrk="0" hangingPunct="1">
              <a:lnSpc>
                <a:spcPct val="100000"/>
              </a:lnSpc>
              <a:spcBef>
                <a:spcPct val="20000"/>
              </a:spcBef>
              <a:spcAft>
                <a:spcPts val="600"/>
              </a:spcAft>
              <a:buClr>
                <a:srgbClr val="30ACEC">
                  <a:lumMod val="75000"/>
                </a:srgbClr>
              </a:buClr>
              <a:buSzPct val="145000"/>
              <a:buFont typeface="Wingdings" charset="2"/>
              <a:buChar char="ü"/>
              <a:tabLst/>
              <a:defRPr/>
            </a:pPr>
            <a:r>
              <a:rPr kumimoji="0" lang="fr-FR" sz="2400" b="1" i="0" u="none" strike="noStrike" kern="1200" cap="none" spc="0" normalizeH="0" baseline="0" noProof="0" dirty="0">
                <a:ln>
                  <a:noFill/>
                </a:ln>
                <a:solidFill>
                  <a:srgbClr val="C00000"/>
                </a:solidFill>
                <a:effectLst/>
                <a:uLnTx/>
                <a:uFillTx/>
                <a:latin typeface="Corbel" panose="020B0503020204020204"/>
                <a:ea typeface="+mn-ea"/>
                <a:cs typeface="+mn-cs"/>
              </a:rPr>
              <a:t>Exemple:</a:t>
            </a:r>
            <a:r>
              <a:rPr kumimoji="0" lang="fr-FR" sz="2400" b="1" i="0" u="none" strike="noStrike" kern="1200" cap="none" spc="0" normalizeH="0" baseline="0" noProof="0" dirty="0">
                <a:ln>
                  <a:noFill/>
                </a:ln>
                <a:solidFill>
                  <a:srgbClr val="212121"/>
                </a:solidFill>
                <a:effectLst/>
                <a:uLnTx/>
                <a:uFillTx/>
                <a:latin typeface="Corbel" panose="020B0503020204020204"/>
                <a:ea typeface="+mn-ea"/>
                <a:cs typeface="+mn-cs"/>
              </a:rPr>
              <a:t> </a:t>
            </a:r>
          </a:p>
        </p:txBody>
      </p:sp>
      <p:sp>
        <p:nvSpPr>
          <p:cNvPr id="9" name="Espace réservé du contenu 2"/>
          <p:cNvSpPr txBox="1">
            <a:spLocks/>
          </p:cNvSpPr>
          <p:nvPr/>
        </p:nvSpPr>
        <p:spPr>
          <a:xfrm>
            <a:off x="1491522" y="5466989"/>
            <a:ext cx="10478982" cy="1225738"/>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1543050" marR="0" lvl="3" indent="-171450" algn="l" defTabSz="457200" rtl="0" eaLnBrk="1" fontAlgn="auto" latinLnBrk="0" hangingPunct="1">
              <a:lnSpc>
                <a:spcPct val="100000"/>
              </a:lnSpc>
              <a:spcBef>
                <a:spcPct val="20000"/>
              </a:spcBef>
              <a:spcAft>
                <a:spcPts val="600"/>
              </a:spcAft>
              <a:buClr>
                <a:srgbClr val="30ACEC">
                  <a:lumMod val="75000"/>
                </a:srgbClr>
              </a:buClr>
              <a:buSzPct val="145000"/>
              <a:buFont typeface="Wingdings" charset="2"/>
              <a:buChar char="ü"/>
              <a:tabLst/>
              <a:defRPr/>
            </a:pPr>
            <a:r>
              <a:rPr kumimoji="0" lang="fr-FR" sz="2000" b="1" i="0" u="none" strike="noStrike" kern="1200" cap="none" spc="0" normalizeH="0" baseline="0" noProof="0" dirty="0">
                <a:ln>
                  <a:noFill/>
                </a:ln>
                <a:solidFill>
                  <a:srgbClr val="C00000"/>
                </a:solidFill>
                <a:effectLst/>
                <a:uLnTx/>
                <a:uFillTx/>
                <a:latin typeface="Corbel" panose="020B0503020204020204"/>
                <a:ea typeface="+mn-ea"/>
                <a:cs typeface="+mn-cs"/>
              </a:rPr>
              <a:t> NB: </a:t>
            </a:r>
            <a:r>
              <a:rPr kumimoji="0" lang="fr-FR" sz="2000" b="0" i="0" u="none" strike="noStrike" kern="1200" cap="none" spc="0" normalizeH="0" baseline="0" noProof="0" dirty="0">
                <a:ln>
                  <a:noFill/>
                </a:ln>
                <a:solidFill>
                  <a:srgbClr val="212121"/>
                </a:solidFill>
                <a:effectLst/>
                <a:uLnTx/>
                <a:uFillTx/>
                <a:latin typeface="Corbel" panose="020B0503020204020204"/>
                <a:ea typeface="+mn-ea"/>
                <a:cs typeface="+mn-cs"/>
              </a:rPr>
              <a:t>l’utilisation de </a:t>
            </a:r>
            <a:r>
              <a:rPr kumimoji="0" lang="fr-FR" sz="2000" b="1" i="0" u="none" strike="noStrike" kern="1200" cap="none" spc="0" normalizeH="0" baseline="0" noProof="0" dirty="0" err="1">
                <a:ln>
                  <a:noFill/>
                </a:ln>
                <a:solidFill>
                  <a:srgbClr val="C00000"/>
                </a:solidFill>
                <a:effectLst/>
                <a:uLnTx/>
                <a:uFillTx/>
                <a:latin typeface="Corbel" panose="020B0503020204020204"/>
                <a:ea typeface="+mn-ea"/>
                <a:cs typeface="+mn-cs"/>
              </a:rPr>
              <a:t>jsp:getProperty</a:t>
            </a:r>
            <a:r>
              <a:rPr kumimoji="0" lang="fr-FR" sz="2000" b="0" i="0" u="none" strike="noStrike" kern="1200" cap="none" spc="0" normalizeH="0" baseline="0" noProof="0" dirty="0">
                <a:ln>
                  <a:noFill/>
                </a:ln>
                <a:solidFill>
                  <a:srgbClr val="212121"/>
                </a:solidFill>
                <a:effectLst/>
                <a:uLnTx/>
                <a:uFillTx/>
                <a:latin typeface="Corbel" panose="020B0503020204020204"/>
                <a:ea typeface="+mn-ea"/>
                <a:cs typeface="+mn-cs"/>
              </a:rPr>
              <a:t> oblige dans </a:t>
            </a:r>
            <a:r>
              <a:rPr kumimoji="0" lang="fr-FR" sz="2000" b="1" i="0" u="none" strike="noStrike" kern="1200" cap="none" spc="0" normalizeH="0" baseline="0" noProof="0" dirty="0" err="1">
                <a:ln>
                  <a:noFill/>
                </a:ln>
                <a:solidFill>
                  <a:srgbClr val="C00000"/>
                </a:solidFill>
                <a:effectLst/>
                <a:uLnTx/>
                <a:uFillTx/>
                <a:latin typeface="Corbel" panose="020B0503020204020204"/>
                <a:ea typeface="+mn-ea"/>
                <a:cs typeface="+mn-cs"/>
              </a:rPr>
              <a:t>useBean</a:t>
            </a:r>
            <a:r>
              <a:rPr kumimoji="0" lang="fr-FR" sz="2000" b="0" i="0" u="none" strike="noStrike" kern="1200" cap="none" spc="0" normalizeH="0" baseline="0" noProof="0" dirty="0">
                <a:ln>
                  <a:noFill/>
                </a:ln>
                <a:solidFill>
                  <a:srgbClr val="212121"/>
                </a:solidFill>
                <a:effectLst/>
                <a:uLnTx/>
                <a:uFillTx/>
                <a:latin typeface="Corbel" panose="020B0503020204020204"/>
                <a:ea typeface="+mn-ea"/>
                <a:cs typeface="+mn-cs"/>
              </a:rPr>
              <a:t> que l’attribut soit un </a:t>
            </a:r>
            <a:r>
              <a:rPr kumimoji="0" lang="fr-FR" sz="2000" b="1" i="0" u="none" strike="noStrike" kern="1200" cap="none" spc="0" normalizeH="0" baseline="0" noProof="0" dirty="0">
                <a:ln>
                  <a:noFill/>
                </a:ln>
                <a:solidFill>
                  <a:srgbClr val="0432FF"/>
                </a:solidFill>
                <a:effectLst/>
                <a:uLnTx/>
                <a:uFillTx/>
                <a:latin typeface="Corbel" panose="020B0503020204020204"/>
                <a:ea typeface="+mn-ea"/>
                <a:cs typeface="+mn-cs"/>
              </a:rPr>
              <a:t>JavaBean (donc à avoir des méthodes </a:t>
            </a:r>
            <a:r>
              <a:rPr kumimoji="0" lang="fr-FR" sz="2000" b="1" i="0" u="none" strike="noStrike" kern="1200" cap="none" spc="0" normalizeH="0" baseline="0" noProof="0" dirty="0" err="1">
                <a:ln>
                  <a:noFill/>
                </a:ln>
                <a:solidFill>
                  <a:srgbClr val="0432FF"/>
                </a:solidFill>
                <a:effectLst/>
                <a:uLnTx/>
                <a:uFillTx/>
                <a:latin typeface="Corbel" panose="020B0503020204020204"/>
                <a:ea typeface="+mn-ea"/>
                <a:cs typeface="+mn-cs"/>
              </a:rPr>
              <a:t>get</a:t>
            </a:r>
            <a:r>
              <a:rPr kumimoji="0" lang="fr-FR" sz="2000" b="1" i="0" u="none" strike="noStrike" kern="1200" cap="none" spc="0" normalizeH="0" baseline="0" noProof="0" dirty="0">
                <a:ln>
                  <a:noFill/>
                </a:ln>
                <a:solidFill>
                  <a:srgbClr val="0432FF"/>
                </a:solidFill>
                <a:effectLst/>
                <a:uLnTx/>
                <a:uFillTx/>
                <a:latin typeface="Corbel" panose="020B0503020204020204"/>
                <a:ea typeface="+mn-ea"/>
                <a:cs typeface="+mn-cs"/>
              </a:rPr>
              <a:t> ( ) et set ( ) sur chacune de ses propriétés) </a:t>
            </a:r>
            <a:r>
              <a:rPr kumimoji="0" lang="fr-FR" sz="2000" b="0" i="0" u="none" strike="noStrike" kern="1200" cap="none" spc="0" normalizeH="0" baseline="0" noProof="0" dirty="0">
                <a:ln>
                  <a:noFill/>
                </a:ln>
                <a:solidFill>
                  <a:srgbClr val="212121"/>
                </a:solidFill>
                <a:effectLst/>
                <a:uLnTx/>
                <a:uFillTx/>
                <a:latin typeface="Corbel" panose="020B0503020204020204"/>
                <a:ea typeface="+mn-ea"/>
                <a:cs typeface="+mn-cs"/>
              </a:rPr>
              <a:t>ce qui n’est pas nécessaire lorsqu’on utilise </a:t>
            </a:r>
            <a:r>
              <a:rPr kumimoji="0" lang="fr-FR" sz="2000" b="1" i="0" u="none" strike="noStrike" kern="1200" cap="none" spc="0" normalizeH="0" baseline="0" noProof="0" dirty="0">
                <a:ln>
                  <a:noFill/>
                </a:ln>
                <a:solidFill>
                  <a:srgbClr val="C00000"/>
                </a:solidFill>
                <a:effectLst/>
                <a:uLnTx/>
                <a:uFillTx/>
                <a:latin typeface="Corbel" panose="020B0503020204020204"/>
                <a:ea typeface="+mn-ea"/>
                <a:cs typeface="+mn-cs"/>
              </a:rPr>
              <a:t>&lt;% = </a:t>
            </a:r>
            <a:r>
              <a:rPr kumimoji="0" lang="fr-FR" sz="2000" b="1" i="0" u="none" strike="noStrike" kern="1200" cap="none" spc="0" normalizeH="0" baseline="0" noProof="0" dirty="0" err="1">
                <a:ln>
                  <a:noFill/>
                </a:ln>
                <a:solidFill>
                  <a:srgbClr val="C00000"/>
                </a:solidFill>
                <a:effectLst/>
                <a:uLnTx/>
                <a:uFillTx/>
                <a:latin typeface="Corbel" panose="020B0503020204020204"/>
                <a:ea typeface="+mn-ea"/>
                <a:cs typeface="+mn-cs"/>
              </a:rPr>
              <a:t>personne.nom</a:t>
            </a:r>
            <a:r>
              <a:rPr kumimoji="0" lang="fr-FR" sz="2000" b="1" i="0" u="none" strike="noStrike" kern="1200" cap="none" spc="0" normalizeH="0" baseline="0" noProof="0" dirty="0">
                <a:ln>
                  <a:noFill/>
                </a:ln>
                <a:solidFill>
                  <a:srgbClr val="C00000"/>
                </a:solidFill>
                <a:effectLst/>
                <a:uLnTx/>
                <a:uFillTx/>
                <a:latin typeface="Corbel" panose="020B0503020204020204"/>
                <a:ea typeface="+mn-ea"/>
                <a:cs typeface="+mn-cs"/>
              </a:rPr>
              <a:t> %&gt;.</a:t>
            </a:r>
          </a:p>
        </p:txBody>
      </p:sp>
      <p:sp>
        <p:nvSpPr>
          <p:cNvPr id="11" name="Rectangle 10"/>
          <p:cNvSpPr/>
          <p:nvPr/>
        </p:nvSpPr>
        <p:spPr>
          <a:xfrm>
            <a:off x="2380130" y="2511098"/>
            <a:ext cx="9590374" cy="110418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&lt;</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jsp:useBean</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id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"personne"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class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 </a:t>
            </a:r>
            <a:r>
              <a:rPr kumimoji="0" lang="fr-FR" sz="3200" b="1" i="0" u="none" strike="noStrike" kern="1200" cap="none" spc="0" normalizeH="0" baseline="30000" noProof="0" dirty="0" err="1">
                <a:ln>
                  <a:noFill/>
                </a:ln>
                <a:solidFill>
                  <a:srgbClr val="0B5501"/>
                </a:solidFill>
                <a:effectLst/>
                <a:uLnTx/>
                <a:uFillTx/>
                <a:latin typeface="Times-Roman" charset="0"/>
                <a:ea typeface="+mn-ea"/>
                <a:cs typeface="+mn-cs"/>
              </a:rPr>
              <a:t>com.cours.jsp.</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Personne</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scope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"session" /&gt;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&lt;</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jsp:getProperty</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err="1">
                <a:ln>
                  <a:noFill/>
                </a:ln>
                <a:solidFill>
                  <a:srgbClr val="0B5501"/>
                </a:solidFill>
                <a:effectLst/>
                <a:uLnTx/>
                <a:uFillTx/>
                <a:latin typeface="Times-Roman" charset="0"/>
                <a:ea typeface="+mn-ea"/>
                <a:cs typeface="+mn-cs"/>
              </a:rPr>
              <a:t>name</a:t>
            </a:r>
            <a:r>
              <a:rPr kumimoji="0" lang="fr-FR" sz="3200" b="1" i="0" u="none" strike="noStrike" kern="1200" cap="none" spc="0" normalizeH="0" baseline="30000" noProof="0" dirty="0">
                <a:ln>
                  <a:noFill/>
                </a:ln>
                <a:solidFill>
                  <a:srgbClr val="0B5501"/>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 personne " </a:t>
            </a:r>
            <a:r>
              <a:rPr kumimoji="0" lang="fr-FR" sz="3200" b="1" i="0" u="none" strike="noStrike" kern="1200" cap="none" spc="0" normalizeH="0" baseline="30000" noProof="0" dirty="0" err="1">
                <a:ln>
                  <a:noFill/>
                </a:ln>
                <a:solidFill>
                  <a:srgbClr val="0B5501"/>
                </a:solidFill>
                <a:effectLst/>
                <a:uLnTx/>
                <a:uFillTx/>
                <a:latin typeface="Times-Roman" charset="0"/>
                <a:ea typeface="+mn-ea"/>
                <a:cs typeface="+mn-cs"/>
              </a:rPr>
              <a:t>property</a:t>
            </a:r>
            <a:r>
              <a:rPr kumimoji="0" lang="fr-FR" sz="3200" b="1" i="0" u="none" strike="noStrike" kern="1200" cap="none" spc="0" normalizeH="0" baseline="30000" noProof="0" dirty="0">
                <a:ln>
                  <a:noFill/>
                </a:ln>
                <a:solidFill>
                  <a:srgbClr val="0B5501"/>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nom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/&gt;</a:t>
            </a:r>
            <a:endParaRPr kumimoji="0" lang="fr-FR" sz="3200" b="1"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2" name="Espace réservé du contenu 2"/>
          <p:cNvSpPr txBox="1">
            <a:spLocks/>
          </p:cNvSpPr>
          <p:nvPr/>
        </p:nvSpPr>
        <p:spPr>
          <a:xfrm>
            <a:off x="2380130" y="3701746"/>
            <a:ext cx="9590374" cy="477573"/>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457200" marR="0" lvl="1" indent="0" algn="l" defTabSz="457200" rtl="0" eaLnBrk="1" fontAlgn="auto" latinLnBrk="0" hangingPunct="1">
              <a:lnSpc>
                <a:spcPct val="100000"/>
              </a:lnSpc>
              <a:spcBef>
                <a:spcPct val="20000"/>
              </a:spcBef>
              <a:spcAft>
                <a:spcPts val="600"/>
              </a:spcAft>
              <a:buClr>
                <a:srgbClr val="30ACEC">
                  <a:lumMod val="75000"/>
                </a:srgbClr>
              </a:buClr>
              <a:buSzPct val="145000"/>
              <a:buFont typeface="Arial"/>
              <a:buNone/>
              <a:tabLst/>
              <a:defRPr/>
            </a:pPr>
            <a:r>
              <a:rPr kumimoji="0" lang="fr-FR" sz="2200" b="0" i="0" u="none" strike="noStrike" kern="1200" cap="none" spc="0" normalizeH="0" baseline="0" noProof="0" dirty="0">
                <a:ln>
                  <a:noFill/>
                </a:ln>
                <a:solidFill>
                  <a:prstClr val="black"/>
                </a:solidFill>
                <a:effectLst/>
                <a:uLnTx/>
                <a:uFillTx/>
                <a:latin typeface="Corbel" panose="020B0503020204020204"/>
                <a:ea typeface="+mn-ea"/>
                <a:cs typeface="+mn-cs"/>
              </a:rPr>
              <a:t>Equivalence de cette expression:</a:t>
            </a:r>
            <a:endParaRPr kumimoji="0" lang="fr-FR" sz="2800" b="1" i="0" u="none" strike="noStrike" kern="1200" cap="none" spc="0" normalizeH="0" baseline="0" noProof="0" dirty="0">
              <a:ln>
                <a:noFill/>
              </a:ln>
              <a:solidFill>
                <a:srgbClr val="FF0000"/>
              </a:solidFill>
              <a:effectLst/>
              <a:uLnTx/>
              <a:uFillTx/>
              <a:latin typeface="Corbel" panose="020B0503020204020204"/>
              <a:ea typeface="+mn-ea"/>
              <a:cs typeface="+mn-cs"/>
            </a:endParaRPr>
          </a:p>
        </p:txBody>
      </p:sp>
      <p:sp>
        <p:nvSpPr>
          <p:cNvPr id="13" name="Rectangle 12"/>
          <p:cNvSpPr/>
          <p:nvPr/>
        </p:nvSpPr>
        <p:spPr>
          <a:xfrm>
            <a:off x="2380130" y="4243573"/>
            <a:ext cx="9590374" cy="109490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&lt; </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jsp:useBean</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id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"personne"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class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err="1">
                <a:ln>
                  <a:noFill/>
                </a:ln>
                <a:solidFill>
                  <a:srgbClr val="0B5501"/>
                </a:solidFill>
                <a:effectLst/>
                <a:uLnTx/>
                <a:uFillTx/>
                <a:latin typeface="Times-Roman" charset="0"/>
                <a:ea typeface="+mn-ea"/>
                <a:cs typeface="+mn-cs"/>
              </a:rPr>
              <a:t>com.cours.jsp.</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Personne</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scope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"session" /&gt;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mr-IN" sz="3200" b="0" i="0" u="none" strike="noStrike" kern="1200" cap="none" spc="0" normalizeH="0" baseline="30000" noProof="0" dirty="0">
                <a:ln>
                  <a:noFill/>
                </a:ln>
                <a:solidFill>
                  <a:srgbClr val="000000"/>
                </a:solidFill>
                <a:effectLst/>
                <a:uLnTx/>
                <a:uFillTx/>
                <a:latin typeface="Times-Roman" charset="0"/>
                <a:ea typeface="+mn-ea"/>
                <a:cs typeface="Mangal" panose="02040503050203030202" pitchFamily="18" charset="0"/>
              </a:rPr>
              <a:t>&lt;% = </a:t>
            </a:r>
            <a:r>
              <a:rPr kumimoji="0" lang="mr-IN" sz="3200" b="0" i="0" u="none" strike="noStrike" kern="1200" cap="none" spc="0" normalizeH="0" baseline="30000" noProof="0" dirty="0" err="1">
                <a:ln>
                  <a:noFill/>
                </a:ln>
                <a:solidFill>
                  <a:srgbClr val="000000"/>
                </a:solidFill>
                <a:effectLst/>
                <a:uLnTx/>
                <a:uFillTx/>
                <a:latin typeface="Times-Roman" charset="0"/>
                <a:ea typeface="+mn-ea"/>
                <a:cs typeface="Mangal" panose="02040503050203030202" pitchFamily="18" charset="0"/>
              </a:rPr>
              <a:t>personne.getNom</a:t>
            </a:r>
            <a:r>
              <a:rPr kumimoji="0" lang="mr-IN" sz="3200" b="0" i="0" u="none" strike="noStrike" kern="1200" cap="none" spc="0" normalizeH="0" baseline="30000" noProof="0" dirty="0">
                <a:ln>
                  <a:noFill/>
                </a:ln>
                <a:solidFill>
                  <a:srgbClr val="000000"/>
                </a:solidFill>
                <a:effectLst/>
                <a:uLnTx/>
                <a:uFillTx/>
                <a:latin typeface="Times-Roman" charset="0"/>
                <a:ea typeface="+mn-ea"/>
                <a:cs typeface="Mangal" panose="02040503050203030202" pitchFamily="18" charset="0"/>
              </a:rPr>
              <a:t> ( ) %&gt;</a:t>
            </a:r>
            <a:endParaRPr kumimoji="0" lang="fr-FR" sz="3200" b="1"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Tree>
    <p:extLst>
      <p:ext uri="{BB962C8B-B14F-4D97-AF65-F5344CB8AC3E}">
        <p14:creationId xmlns:p14="http://schemas.microsoft.com/office/powerpoint/2010/main" val="9634981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868362"/>
            <a:ext cx="10700478" cy="1847944"/>
          </a:xfrm>
        </p:spPr>
        <p:txBody>
          <a:bodyPr>
            <a:noAutofit/>
          </a:bodyPr>
          <a:lstStyle/>
          <a:p>
            <a:pPr lvl="1"/>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p:txBody>
      </p:sp>
      <p:sp>
        <p:nvSpPr>
          <p:cNvPr id="7" name="Titre 1"/>
          <p:cNvSpPr txBox="1">
            <a:spLocks/>
          </p:cNvSpPr>
          <p:nvPr/>
        </p:nvSpPr>
        <p:spPr>
          <a:xfrm>
            <a:off x="1491522" y="0"/>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Les actions</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sp>
        <p:nvSpPr>
          <p:cNvPr id="8" name="Espace réservé du contenu 2"/>
          <p:cNvSpPr txBox="1">
            <a:spLocks/>
          </p:cNvSpPr>
          <p:nvPr/>
        </p:nvSpPr>
        <p:spPr>
          <a:xfrm>
            <a:off x="1491522" y="868361"/>
            <a:ext cx="10478982" cy="1942074"/>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742950" marR="0" lvl="1" indent="-285750" algn="l" defTabSz="457200" rtl="0" eaLnBrk="1" fontAlgn="auto" latinLnBrk="0" hangingPunct="1">
              <a:lnSpc>
                <a:spcPct val="100000"/>
              </a:lnSpc>
              <a:spcBef>
                <a:spcPct val="20000"/>
              </a:spcBef>
              <a:spcAft>
                <a:spcPts val="600"/>
              </a:spcAft>
              <a:buClr>
                <a:srgbClr val="30ACEC">
                  <a:lumMod val="75000"/>
                </a:srgbClr>
              </a:buClr>
              <a:buSzPct val="145000"/>
              <a:buFont typeface="Arial"/>
              <a:buChar char="•"/>
              <a:tabLst/>
              <a:defRPr/>
            </a:pPr>
            <a:r>
              <a:rPr kumimoji="0" lang="fr-FR" sz="2800" b="1" i="0" u="none" strike="noStrike" kern="1200" cap="none" spc="0" normalizeH="0" baseline="0" noProof="0" dirty="0">
                <a:ln>
                  <a:noFill/>
                </a:ln>
                <a:solidFill>
                  <a:srgbClr val="C00000"/>
                </a:solidFill>
                <a:effectLst/>
                <a:uLnTx/>
                <a:uFillTx/>
                <a:latin typeface="Corbel" panose="020B0503020204020204"/>
                <a:ea typeface="+mn-ea"/>
                <a:cs typeface="+mn-cs"/>
              </a:rPr>
              <a:t>&lt; </a:t>
            </a:r>
            <a:r>
              <a:rPr kumimoji="0" lang="fr-FR" sz="2800" b="1" i="0" u="none" strike="noStrike" kern="1200" cap="none" spc="0" normalizeH="0" baseline="0" noProof="0" dirty="0" err="1">
                <a:ln>
                  <a:noFill/>
                </a:ln>
                <a:solidFill>
                  <a:srgbClr val="C00000"/>
                </a:solidFill>
                <a:effectLst/>
                <a:uLnTx/>
                <a:uFillTx/>
                <a:latin typeface="Corbel" panose="020B0503020204020204"/>
                <a:ea typeface="+mn-ea"/>
                <a:cs typeface="+mn-cs"/>
              </a:rPr>
              <a:t>jsp:forward</a:t>
            </a:r>
            <a:r>
              <a:rPr kumimoji="0" lang="fr-FR" sz="2800" b="1" i="0" u="none" strike="noStrike" kern="1200" cap="none" spc="0" normalizeH="0" baseline="0" noProof="0" dirty="0">
                <a:ln>
                  <a:noFill/>
                </a:ln>
                <a:solidFill>
                  <a:srgbClr val="C00000"/>
                </a:solidFill>
                <a:effectLst/>
                <a:uLnTx/>
                <a:uFillTx/>
                <a:latin typeface="Corbel" panose="020B0503020204020204"/>
                <a:ea typeface="+mn-ea"/>
                <a:cs typeface="+mn-cs"/>
              </a:rPr>
              <a:t> /&gt;:</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 cette action permet de transférer le contrôle à une autre JSP ou à une servlet. Voici la syntaxe:</a:t>
            </a:r>
            <a:endParaRPr kumimoji="0" lang="fr-FR" sz="2400" b="1" i="0" u="none" strike="noStrike" kern="1200" cap="none" spc="0" normalizeH="0" baseline="0" noProof="0" dirty="0">
              <a:ln>
                <a:noFill/>
              </a:ln>
              <a:solidFill>
                <a:srgbClr val="212121"/>
              </a:solidFill>
              <a:effectLst/>
              <a:uLnTx/>
              <a:uFillTx/>
              <a:latin typeface="Corbel" panose="020B0503020204020204"/>
              <a:ea typeface="+mn-ea"/>
              <a:cs typeface="+mn-cs"/>
            </a:endParaRPr>
          </a:p>
          <a:p>
            <a:pPr marL="1543050" marR="0" lvl="3" indent="-171450" algn="l" defTabSz="457200" rtl="0" eaLnBrk="1" fontAlgn="auto" latinLnBrk="0" hangingPunct="1">
              <a:lnSpc>
                <a:spcPct val="100000"/>
              </a:lnSpc>
              <a:spcBef>
                <a:spcPct val="20000"/>
              </a:spcBef>
              <a:spcAft>
                <a:spcPts val="600"/>
              </a:spcAft>
              <a:buClr>
                <a:srgbClr val="30ACEC">
                  <a:lumMod val="75000"/>
                </a:srgbClr>
              </a:buClr>
              <a:buSzPct val="145000"/>
              <a:buFont typeface="Wingdings" charset="2"/>
              <a:buChar char="ü"/>
              <a:tabLst/>
              <a:defRPr/>
            </a:pPr>
            <a:r>
              <a:rPr kumimoji="0" lang="fr-FR" sz="2400" b="1" i="0" u="none" strike="noStrike" kern="1200" cap="none" spc="0" normalizeH="0" baseline="0" noProof="0" dirty="0">
                <a:ln>
                  <a:noFill/>
                </a:ln>
                <a:solidFill>
                  <a:srgbClr val="C00000"/>
                </a:solidFill>
                <a:effectLst/>
                <a:uLnTx/>
                <a:uFillTx/>
                <a:latin typeface="Corbel" panose="020B0503020204020204"/>
                <a:ea typeface="+mn-ea"/>
                <a:cs typeface="+mn-cs"/>
              </a:rPr>
              <a:t>Exemple 1:</a:t>
            </a:r>
            <a:r>
              <a:rPr kumimoji="0" lang="fr-FR" sz="2400" b="1" i="0" u="none" strike="noStrike" kern="1200" cap="none" spc="0" normalizeH="0" baseline="0" noProof="0" dirty="0">
                <a:ln>
                  <a:noFill/>
                </a:ln>
                <a:solidFill>
                  <a:srgbClr val="212121"/>
                </a:solidFill>
                <a:effectLst/>
                <a:uLnTx/>
                <a:uFillTx/>
                <a:latin typeface="Corbel" panose="020B0503020204020204"/>
                <a:ea typeface="+mn-ea"/>
                <a:cs typeface="+mn-cs"/>
              </a:rPr>
              <a:t> </a:t>
            </a:r>
          </a:p>
        </p:txBody>
      </p:sp>
      <p:sp>
        <p:nvSpPr>
          <p:cNvPr id="14" name="Rectangle 13"/>
          <p:cNvSpPr/>
          <p:nvPr/>
        </p:nvSpPr>
        <p:spPr>
          <a:xfrm>
            <a:off x="2380130" y="2511098"/>
            <a:ext cx="9590374" cy="50104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&lt; </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jsp:forward</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page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 </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verspage.jsp</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 /&gt;</a:t>
            </a:r>
            <a:endParaRPr kumimoji="0" lang="fr-FR" sz="3200" b="1"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5" name="Espace réservé du contenu 2"/>
          <p:cNvSpPr txBox="1">
            <a:spLocks/>
          </p:cNvSpPr>
          <p:nvPr/>
        </p:nvSpPr>
        <p:spPr>
          <a:xfrm>
            <a:off x="2380130" y="3114580"/>
            <a:ext cx="9590374" cy="477573"/>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457200" marR="0" lvl="1" indent="0" algn="l" defTabSz="457200" rtl="0" eaLnBrk="1" fontAlgn="auto" latinLnBrk="0" hangingPunct="1">
              <a:lnSpc>
                <a:spcPct val="100000"/>
              </a:lnSpc>
              <a:spcBef>
                <a:spcPct val="20000"/>
              </a:spcBef>
              <a:spcAft>
                <a:spcPts val="600"/>
              </a:spcAft>
              <a:buClr>
                <a:srgbClr val="30ACEC">
                  <a:lumMod val="75000"/>
                </a:srgbClr>
              </a:buClr>
              <a:buSzPct val="145000"/>
              <a:buFont typeface="Arial"/>
              <a:buNone/>
              <a:tabLst/>
              <a:defRPr/>
            </a:pPr>
            <a:r>
              <a:rPr kumimoji="0" lang="fr-FR" sz="2200" b="0" i="0" u="none" strike="noStrike" kern="1200" cap="none" spc="0" normalizeH="0" baseline="0" noProof="0" dirty="0">
                <a:ln>
                  <a:noFill/>
                </a:ln>
                <a:solidFill>
                  <a:prstClr val="black"/>
                </a:solidFill>
                <a:effectLst/>
                <a:uLnTx/>
                <a:uFillTx/>
                <a:latin typeface="Corbel" panose="020B0503020204020204"/>
                <a:ea typeface="+mn-ea"/>
                <a:cs typeface="+mn-cs"/>
              </a:rPr>
              <a:t>Equivalence de cette expression:</a:t>
            </a:r>
            <a:endParaRPr kumimoji="0" lang="fr-FR" sz="2800" b="1" i="0" u="none" strike="noStrike" kern="1200" cap="none" spc="0" normalizeH="0" baseline="0" noProof="0" dirty="0">
              <a:ln>
                <a:noFill/>
              </a:ln>
              <a:solidFill>
                <a:srgbClr val="FF0000"/>
              </a:solidFill>
              <a:effectLst/>
              <a:uLnTx/>
              <a:uFillTx/>
              <a:latin typeface="Corbel" panose="020B0503020204020204"/>
              <a:ea typeface="+mn-ea"/>
              <a:cs typeface="+mn-cs"/>
            </a:endParaRPr>
          </a:p>
        </p:txBody>
      </p:sp>
      <p:sp>
        <p:nvSpPr>
          <p:cNvPr id="16" name="Rectangle 15"/>
          <p:cNvSpPr/>
          <p:nvPr/>
        </p:nvSpPr>
        <p:spPr>
          <a:xfrm>
            <a:off x="2380130" y="3859305"/>
            <a:ext cx="9590374" cy="159245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30000" noProof="0" dirty="0">
                <a:ln>
                  <a:noFill/>
                </a:ln>
                <a:solidFill>
                  <a:srgbClr val="0B5501"/>
                </a:solidFill>
                <a:effectLst/>
                <a:uLnTx/>
                <a:uFillTx/>
                <a:latin typeface="Times-Roman" charset="0"/>
                <a:ea typeface="+mn-ea"/>
                <a:cs typeface="+mn-cs"/>
              </a:rPr>
              <a:t>&lt;% </a:t>
            </a:r>
            <a:r>
              <a:rPr kumimoji="0" lang="fr-FR" sz="3200" b="1" i="0" u="none" strike="noStrike" kern="1200" cap="none" spc="0" normalizeH="0" baseline="30000" noProof="0" dirty="0" err="1">
                <a:ln>
                  <a:noFill/>
                </a:ln>
                <a:solidFill>
                  <a:srgbClr val="0B5501"/>
                </a:solidFill>
                <a:effectLst/>
                <a:uLnTx/>
                <a:uFillTx/>
                <a:latin typeface="Times-Roman" charset="0"/>
                <a:ea typeface="+mn-ea"/>
                <a:cs typeface="+mn-cs"/>
              </a:rPr>
              <a:t>RequestDispatcher</a:t>
            </a:r>
            <a:r>
              <a:rPr kumimoji="0" lang="fr-FR" sz="3200" b="1" i="0" u="none" strike="noStrike" kern="1200" cap="none" spc="0" normalizeH="0" baseline="30000" noProof="0" dirty="0">
                <a:ln>
                  <a:noFill/>
                </a:ln>
                <a:solidFill>
                  <a:srgbClr val="0B5501"/>
                </a:solidFill>
                <a:effectLst/>
                <a:uLnTx/>
                <a:uFillTx/>
                <a:latin typeface="Times-Roman" charset="0"/>
                <a:ea typeface="+mn-ea"/>
                <a:cs typeface="+mn-cs"/>
              </a:rPr>
              <a:t> </a:t>
            </a:r>
            <a:r>
              <a:rPr kumimoji="0" lang="fr-FR" sz="3200" b="1" i="0" u="none" strike="noStrike" kern="1200" cap="none" spc="0" normalizeH="0" baseline="30000" noProof="0" dirty="0" err="1">
                <a:ln>
                  <a:noFill/>
                </a:ln>
                <a:solidFill>
                  <a:srgbClr val="0B5501"/>
                </a:solidFill>
                <a:effectLst/>
                <a:uLnTx/>
                <a:uFillTx/>
                <a:latin typeface="Times-Roman" charset="0"/>
                <a:ea typeface="+mn-ea"/>
                <a:cs typeface="+mn-cs"/>
              </a:rPr>
              <a:t>disp</a:t>
            </a:r>
            <a:r>
              <a:rPr kumimoji="0" lang="fr-FR" sz="3200" b="1" i="0" u="none" strike="noStrike" kern="1200" cap="none" spc="0" normalizeH="0" baseline="30000" noProof="0" dirty="0">
                <a:ln>
                  <a:noFill/>
                </a:ln>
                <a:solidFill>
                  <a:srgbClr val="0B5501"/>
                </a:solidFill>
                <a:effectLst/>
                <a:uLnTx/>
                <a:uFillTx/>
                <a:latin typeface="Times-Roman" charset="0"/>
                <a:ea typeface="+mn-ea"/>
                <a:cs typeface="+mn-cs"/>
              </a:rPr>
              <a:t> = </a:t>
            </a:r>
            <a:r>
              <a:rPr kumimoji="0" lang="fr-FR" sz="3200" b="1" i="0" u="none" strike="noStrike" kern="1200" cap="none" spc="0" normalizeH="0" baseline="30000" noProof="0" dirty="0" err="1">
                <a:ln>
                  <a:noFill/>
                </a:ln>
                <a:solidFill>
                  <a:srgbClr val="0B5501"/>
                </a:solidFill>
                <a:effectLst/>
                <a:uLnTx/>
                <a:uFillTx/>
                <a:latin typeface="Times-Roman" charset="0"/>
                <a:ea typeface="+mn-ea"/>
                <a:cs typeface="+mn-cs"/>
              </a:rPr>
              <a:t>request.getRequestDispatcher</a:t>
            </a:r>
            <a:r>
              <a:rPr kumimoji="0" lang="fr-FR" sz="3200" b="1" i="0" u="none" strike="noStrike" kern="1200" cap="none" spc="0" normalizeH="0" baseline="30000" noProof="0" dirty="0">
                <a:ln>
                  <a:noFill/>
                </a:ln>
                <a:solidFill>
                  <a:srgbClr val="0B5501"/>
                </a:solidFill>
                <a:effectLst/>
                <a:uLnTx/>
                <a:uFillTx/>
                <a:latin typeface="Times-Roman" charset="0"/>
                <a:ea typeface="+mn-ea"/>
                <a:cs typeface="+mn-cs"/>
              </a:rPr>
              <a:t> </a:t>
            </a:r>
            <a:r>
              <a:rPr kumimoji="0" lang="fr-FR" sz="3200" b="0" i="0" u="none" strike="noStrike" kern="1200" cap="none" spc="0" normalizeH="0" baseline="30000" noProof="0" dirty="0">
                <a:ln>
                  <a:noFill/>
                </a:ln>
                <a:solidFill>
                  <a:srgbClr val="000000"/>
                </a:solidFill>
                <a:effectLst/>
                <a:uLnTx/>
                <a:uFillTx/>
                <a:latin typeface="Times-Roman" charset="0"/>
                <a:ea typeface="+mn-ea"/>
                <a:cs typeface="+mn-cs"/>
              </a:rPr>
              <a:t>(</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verspage.jsp</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 </a:t>
            </a:r>
            <a:r>
              <a:rPr kumimoji="0" lang="fr-FR" sz="3200" b="0" i="0" u="none" strike="noStrike" kern="1200" cap="none" spc="0" normalizeH="0" baseline="30000" noProof="0" dirty="0">
                <a:ln>
                  <a:noFill/>
                </a:ln>
                <a:solidFill>
                  <a:srgbClr val="000000"/>
                </a:solidFill>
                <a:effectLst/>
                <a:uLnTx/>
                <a:uFillTx/>
                <a:latin typeface="Times-Roman" charset="0"/>
                <a:ea typeface="+mn-ea"/>
                <a:cs typeface="+mn-cs"/>
              </a:rPr>
              <a:t>); </a:t>
            </a:r>
            <a:r>
              <a:rPr kumimoji="0" lang="fr-FR" sz="3200" b="1" i="0" u="none" strike="noStrike" kern="1200" cap="none" spc="0" normalizeH="0" baseline="30000" noProof="0" dirty="0" err="1">
                <a:ln>
                  <a:noFill/>
                </a:ln>
                <a:solidFill>
                  <a:srgbClr val="0B5501"/>
                </a:solidFill>
                <a:effectLst/>
                <a:uLnTx/>
                <a:uFillTx/>
                <a:latin typeface="Times-Roman" charset="0"/>
                <a:ea typeface="+mn-ea"/>
                <a:cs typeface="+mn-cs"/>
              </a:rPr>
              <a:t>disp.</a:t>
            </a:r>
            <a:r>
              <a:rPr kumimoji="0" lang="fr-FR" sz="3200" b="1" i="0" u="none" strike="noStrike" kern="1200" cap="none" spc="0" normalizeH="0" baseline="30000" noProof="0" dirty="0" err="1">
                <a:ln>
                  <a:noFill/>
                </a:ln>
                <a:solidFill>
                  <a:srgbClr val="FB0007"/>
                </a:solidFill>
                <a:effectLst/>
                <a:uLnTx/>
                <a:uFillTx/>
                <a:latin typeface="Times-Roman" charset="0"/>
                <a:ea typeface="+mn-ea"/>
                <a:cs typeface="+mn-cs"/>
              </a:rPr>
              <a:t>forward</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0B5501"/>
                </a:solidFill>
                <a:effectLst/>
                <a:uLnTx/>
                <a:uFillTx/>
                <a:latin typeface="Times-Roman" charset="0"/>
                <a:ea typeface="+mn-ea"/>
                <a:cs typeface="+mn-cs"/>
              </a:rPr>
              <a:t>(request, response);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mr-IN" sz="3200" b="1" i="0" u="none" strike="noStrike" kern="1200" cap="none" spc="0" normalizeH="0" baseline="30000" noProof="0" dirty="0">
                <a:ln>
                  <a:noFill/>
                </a:ln>
                <a:solidFill>
                  <a:srgbClr val="0B5501"/>
                </a:solidFill>
                <a:effectLst/>
                <a:uLnTx/>
                <a:uFillTx/>
                <a:latin typeface="Times-Roman" charset="0"/>
                <a:ea typeface="+mn-ea"/>
                <a:cs typeface="Mangal" panose="02040503050203030202" pitchFamily="18" charset="0"/>
              </a:rPr>
              <a:t>%&gt;.</a:t>
            </a:r>
            <a:endParaRPr kumimoji="0" lang="fr-FR" sz="3200" b="1"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Tree>
    <p:extLst>
      <p:ext uri="{BB962C8B-B14F-4D97-AF65-F5344CB8AC3E}">
        <p14:creationId xmlns:p14="http://schemas.microsoft.com/office/powerpoint/2010/main" val="27188440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868362"/>
            <a:ext cx="10700478" cy="1847944"/>
          </a:xfrm>
        </p:spPr>
        <p:txBody>
          <a:bodyPr>
            <a:noAutofit/>
          </a:bodyPr>
          <a:lstStyle/>
          <a:p>
            <a:pPr lvl="1"/>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p:txBody>
      </p:sp>
      <p:sp>
        <p:nvSpPr>
          <p:cNvPr id="7" name="Titre 1"/>
          <p:cNvSpPr txBox="1">
            <a:spLocks/>
          </p:cNvSpPr>
          <p:nvPr/>
        </p:nvSpPr>
        <p:spPr>
          <a:xfrm>
            <a:off x="1491522" y="0"/>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Les actions</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sp>
        <p:nvSpPr>
          <p:cNvPr id="8" name="Espace réservé du contenu 2"/>
          <p:cNvSpPr txBox="1">
            <a:spLocks/>
          </p:cNvSpPr>
          <p:nvPr/>
        </p:nvSpPr>
        <p:spPr>
          <a:xfrm>
            <a:off x="1491522" y="868361"/>
            <a:ext cx="10478982" cy="1942074"/>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742950" marR="0" lvl="1" indent="-285750" algn="l" defTabSz="457200" rtl="0" eaLnBrk="1" fontAlgn="auto" latinLnBrk="0" hangingPunct="1">
              <a:lnSpc>
                <a:spcPct val="100000"/>
              </a:lnSpc>
              <a:spcBef>
                <a:spcPct val="20000"/>
              </a:spcBef>
              <a:spcAft>
                <a:spcPts val="600"/>
              </a:spcAft>
              <a:buClr>
                <a:srgbClr val="30ACEC">
                  <a:lumMod val="75000"/>
                </a:srgbClr>
              </a:buClr>
              <a:buSzPct val="145000"/>
              <a:buFont typeface="Arial"/>
              <a:buChar char="•"/>
              <a:tabLst/>
              <a:defRPr/>
            </a:pPr>
            <a:r>
              <a:rPr kumimoji="0" lang="fr-FR" sz="2800" b="1" i="0" u="none" strike="noStrike" kern="1200" cap="none" spc="0" normalizeH="0" baseline="0" noProof="0" dirty="0">
                <a:ln>
                  <a:noFill/>
                </a:ln>
                <a:solidFill>
                  <a:srgbClr val="C00000"/>
                </a:solidFill>
                <a:effectLst/>
                <a:uLnTx/>
                <a:uFillTx/>
                <a:latin typeface="Corbel" panose="020B0503020204020204"/>
                <a:ea typeface="+mn-ea"/>
                <a:cs typeface="+mn-cs"/>
              </a:rPr>
              <a:t>&lt; </a:t>
            </a:r>
            <a:r>
              <a:rPr kumimoji="0" lang="fr-FR" sz="2800" b="1" i="0" u="none" strike="noStrike" kern="1200" cap="none" spc="0" normalizeH="0" baseline="0" noProof="0" dirty="0" err="1">
                <a:ln>
                  <a:noFill/>
                </a:ln>
                <a:solidFill>
                  <a:srgbClr val="C00000"/>
                </a:solidFill>
                <a:effectLst/>
                <a:uLnTx/>
                <a:uFillTx/>
                <a:latin typeface="Corbel" panose="020B0503020204020204"/>
                <a:ea typeface="+mn-ea"/>
                <a:cs typeface="+mn-cs"/>
              </a:rPr>
              <a:t>jsp:forward</a:t>
            </a:r>
            <a:r>
              <a:rPr kumimoji="0" lang="fr-FR" sz="2800" b="1" i="0" u="none" strike="noStrike" kern="1200" cap="none" spc="0" normalizeH="0" baseline="0" noProof="0" dirty="0">
                <a:ln>
                  <a:noFill/>
                </a:ln>
                <a:solidFill>
                  <a:srgbClr val="C00000"/>
                </a:solidFill>
                <a:effectLst/>
                <a:uLnTx/>
                <a:uFillTx/>
                <a:latin typeface="Corbel" panose="020B0503020204020204"/>
                <a:ea typeface="+mn-ea"/>
                <a:cs typeface="+mn-cs"/>
              </a:rPr>
              <a:t> /&gt;:</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 cette action permet de transférer le contrôle à une autre JSP ou à une servlet. Voici la syntaxe:</a:t>
            </a:r>
            <a:endParaRPr kumimoji="0" lang="fr-FR" sz="2400" b="1" i="0" u="none" strike="noStrike" kern="1200" cap="none" spc="0" normalizeH="0" baseline="0" noProof="0" dirty="0">
              <a:ln>
                <a:noFill/>
              </a:ln>
              <a:solidFill>
                <a:srgbClr val="212121"/>
              </a:solidFill>
              <a:effectLst/>
              <a:uLnTx/>
              <a:uFillTx/>
              <a:latin typeface="Corbel" panose="020B0503020204020204"/>
              <a:ea typeface="+mn-ea"/>
              <a:cs typeface="+mn-cs"/>
            </a:endParaRPr>
          </a:p>
          <a:p>
            <a:pPr marL="1543050" marR="0" lvl="3" indent="-171450" algn="l" defTabSz="457200" rtl="0" eaLnBrk="1" fontAlgn="auto" latinLnBrk="0" hangingPunct="1">
              <a:lnSpc>
                <a:spcPct val="100000"/>
              </a:lnSpc>
              <a:spcBef>
                <a:spcPct val="20000"/>
              </a:spcBef>
              <a:spcAft>
                <a:spcPts val="600"/>
              </a:spcAft>
              <a:buClr>
                <a:srgbClr val="30ACEC">
                  <a:lumMod val="75000"/>
                </a:srgbClr>
              </a:buClr>
              <a:buSzPct val="145000"/>
              <a:buFont typeface="Wingdings" charset="2"/>
              <a:buChar char="ü"/>
              <a:tabLst/>
              <a:defRPr/>
            </a:pPr>
            <a:r>
              <a:rPr kumimoji="0" lang="fr-FR" sz="2400" b="1" i="0" u="none" strike="noStrike" kern="1200" cap="none" spc="0" normalizeH="0" baseline="0" noProof="0" dirty="0">
                <a:ln>
                  <a:noFill/>
                </a:ln>
                <a:solidFill>
                  <a:srgbClr val="C00000"/>
                </a:solidFill>
                <a:effectLst/>
                <a:uLnTx/>
                <a:uFillTx/>
                <a:latin typeface="Corbel" panose="020B0503020204020204"/>
                <a:ea typeface="+mn-ea"/>
                <a:cs typeface="+mn-cs"/>
              </a:rPr>
              <a:t>Exemple 2:</a:t>
            </a:r>
            <a:r>
              <a:rPr kumimoji="0" lang="fr-FR" sz="2400" b="1" i="0" u="none" strike="noStrike" kern="1200" cap="none" spc="0" normalizeH="0" baseline="0" noProof="0" dirty="0">
                <a:ln>
                  <a:noFill/>
                </a:ln>
                <a:solidFill>
                  <a:srgbClr val="212121"/>
                </a:solidFill>
                <a:effectLst/>
                <a:uLnTx/>
                <a:uFillTx/>
                <a:latin typeface="Corbel" panose="020B0503020204020204"/>
                <a:ea typeface="+mn-ea"/>
                <a:cs typeface="+mn-cs"/>
              </a:rPr>
              <a:t> </a:t>
            </a:r>
          </a:p>
        </p:txBody>
      </p:sp>
      <p:sp>
        <p:nvSpPr>
          <p:cNvPr id="14" name="Rectangle 13"/>
          <p:cNvSpPr/>
          <p:nvPr/>
        </p:nvSpPr>
        <p:spPr>
          <a:xfrm>
            <a:off x="2572128" y="2522759"/>
            <a:ext cx="9590374" cy="183230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&lt; </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jsp:forward</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page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 </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verspage.jsp</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30000" noProof="0" dirty="0">
                <a:ln>
                  <a:noFill/>
                </a:ln>
                <a:solidFill>
                  <a:srgbClr val="000000"/>
                </a:solidFill>
                <a:effectLst/>
                <a:uLnTx/>
                <a:uFillTx/>
                <a:latin typeface="Times-Roman" charset="0"/>
                <a:ea typeface="+mn-ea"/>
                <a:cs typeface="+mn-cs"/>
              </a:rPr>
              <a:t>&lt; </a:t>
            </a:r>
            <a:r>
              <a:rPr kumimoji="0" lang="fr-FR" sz="3200" b="1" i="0" u="none" strike="noStrike" kern="1200" cap="none" spc="0" normalizeH="0" baseline="30000" noProof="0" dirty="0" err="1">
                <a:ln>
                  <a:noFill/>
                </a:ln>
                <a:solidFill>
                  <a:srgbClr val="000000"/>
                </a:solidFill>
                <a:effectLst/>
                <a:uLnTx/>
                <a:uFillTx/>
                <a:latin typeface="Times-Roman" charset="0"/>
                <a:ea typeface="+mn-ea"/>
                <a:cs typeface="+mn-cs"/>
              </a:rPr>
              <a:t>jsp:</a:t>
            </a:r>
            <a:r>
              <a:rPr kumimoji="0" lang="fr-FR" sz="3200" b="1" i="0" u="none" strike="noStrike" kern="1200" cap="none" spc="0" normalizeH="0" baseline="30000" noProof="0" dirty="0" err="1">
                <a:ln>
                  <a:noFill/>
                </a:ln>
                <a:solidFill>
                  <a:srgbClr val="FB0007"/>
                </a:solidFill>
                <a:effectLst/>
                <a:uLnTx/>
                <a:uFillTx/>
                <a:latin typeface="Times-Roman" charset="0"/>
                <a:ea typeface="+mn-ea"/>
                <a:cs typeface="+mn-cs"/>
              </a:rPr>
              <a:t>param</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 </a:t>
            </a:r>
            <a:r>
              <a:rPr kumimoji="0" lang="fr-FR" sz="3200" b="1" i="0" u="none" strike="noStrike" kern="1200" cap="none" spc="0" normalizeH="0" baseline="30000" noProof="0" dirty="0" err="1">
                <a:ln>
                  <a:noFill/>
                </a:ln>
                <a:solidFill>
                  <a:srgbClr val="000000"/>
                </a:solidFill>
                <a:effectLst/>
                <a:uLnTx/>
                <a:uFillTx/>
                <a:latin typeface="Times-Roman" charset="0"/>
                <a:ea typeface="+mn-ea"/>
                <a:cs typeface="+mn-cs"/>
              </a:rPr>
              <a:t>name</a:t>
            </a:r>
            <a:r>
              <a:rPr kumimoji="0" lang="fr-FR" sz="3200" b="1" i="0" u="none" strike="noStrike" kern="1200" cap="none" spc="0" normalizeH="0" baseline="30000" noProof="0" dirty="0">
                <a:ln>
                  <a:noFill/>
                </a:ln>
                <a:solidFill>
                  <a:srgbClr val="000000"/>
                </a:solidFill>
                <a:effectLst/>
                <a:uLnTx/>
                <a:uFillTx/>
                <a:latin typeface="Times-Roman" charset="0"/>
                <a:ea typeface="+mn-ea"/>
                <a:cs typeface="+mn-cs"/>
              </a:rPr>
              <a:t> =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000000"/>
                </a:solidFill>
                <a:effectLst/>
                <a:uLnTx/>
                <a:uFillTx/>
                <a:latin typeface="Times-Roman" charset="0"/>
                <a:ea typeface="+mn-ea"/>
                <a:cs typeface="+mn-cs"/>
              </a:rPr>
              <a:t>prénom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000000"/>
                </a:solidFill>
                <a:effectLst/>
                <a:uLnTx/>
                <a:uFillTx/>
                <a:latin typeface="Times-Roman" charset="0"/>
                <a:ea typeface="+mn-ea"/>
                <a:cs typeface="+mn-cs"/>
              </a:rPr>
              <a:t>value =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000000"/>
                </a:solidFill>
                <a:effectLst/>
                <a:uLnTx/>
                <a:uFillTx/>
                <a:latin typeface="Times-Roman" charset="0"/>
                <a:ea typeface="+mn-ea"/>
                <a:cs typeface="+mn-cs"/>
              </a:rPr>
              <a:t>joseph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000000"/>
                </a:solidFill>
                <a:effectLst/>
                <a:uLnTx/>
                <a:uFillTx/>
                <a:latin typeface="Times-Roman" charset="0"/>
                <a:ea typeface="+mn-ea"/>
                <a:cs typeface="+mn-cs"/>
              </a:rPr>
              <a:t>&gt;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30000" noProof="0" dirty="0">
                <a:ln>
                  <a:noFill/>
                </a:ln>
                <a:solidFill>
                  <a:srgbClr val="000000"/>
                </a:solidFill>
                <a:effectLst/>
                <a:uLnTx/>
                <a:uFillTx/>
                <a:latin typeface="Times-Roman" charset="0"/>
                <a:ea typeface="+mn-ea"/>
                <a:cs typeface="+mn-cs"/>
              </a:rPr>
              <a:t>&lt;</a:t>
            </a:r>
            <a:r>
              <a:rPr kumimoji="0" lang="fr-FR" sz="3200" b="1" i="0" u="none" strike="noStrike" kern="1200" cap="none" spc="0" normalizeH="0" baseline="30000" noProof="0" dirty="0" err="1">
                <a:ln>
                  <a:noFill/>
                </a:ln>
                <a:solidFill>
                  <a:srgbClr val="000000"/>
                </a:solidFill>
                <a:effectLst/>
                <a:uLnTx/>
                <a:uFillTx/>
                <a:latin typeface="Times-Roman" charset="0"/>
                <a:ea typeface="+mn-ea"/>
                <a:cs typeface="+mn-cs"/>
              </a:rPr>
              <a:t>jsp:</a:t>
            </a:r>
            <a:r>
              <a:rPr kumimoji="0" lang="fr-FR" sz="3200" b="1" i="0" u="none" strike="noStrike" kern="1200" cap="none" spc="0" normalizeH="0" baseline="30000" noProof="0" dirty="0" err="1">
                <a:ln>
                  <a:noFill/>
                </a:ln>
                <a:solidFill>
                  <a:srgbClr val="FB0007"/>
                </a:solidFill>
                <a:effectLst/>
                <a:uLnTx/>
                <a:uFillTx/>
                <a:latin typeface="Times-Roman" charset="0"/>
                <a:ea typeface="+mn-ea"/>
                <a:cs typeface="+mn-cs"/>
              </a:rPr>
              <a:t>param</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 </a:t>
            </a:r>
            <a:r>
              <a:rPr kumimoji="0" lang="fr-FR" sz="3200" b="1" i="0" u="none" strike="noStrike" kern="1200" cap="none" spc="0" normalizeH="0" baseline="30000" noProof="0" dirty="0" err="1">
                <a:ln>
                  <a:noFill/>
                </a:ln>
                <a:solidFill>
                  <a:srgbClr val="000000"/>
                </a:solidFill>
                <a:effectLst/>
                <a:uLnTx/>
                <a:uFillTx/>
                <a:latin typeface="Times-Roman" charset="0"/>
                <a:ea typeface="+mn-ea"/>
                <a:cs typeface="+mn-cs"/>
              </a:rPr>
              <a:t>name</a:t>
            </a:r>
            <a:r>
              <a:rPr kumimoji="0" lang="fr-FR" sz="3200" b="1" i="0" u="none" strike="noStrike" kern="1200" cap="none" spc="0" normalizeH="0" baseline="30000" noProof="0" dirty="0">
                <a:ln>
                  <a:noFill/>
                </a:ln>
                <a:solidFill>
                  <a:srgbClr val="000000"/>
                </a:solidFill>
                <a:effectLst/>
                <a:uLnTx/>
                <a:uFillTx/>
                <a:latin typeface="Times-Roman" charset="0"/>
                <a:ea typeface="+mn-ea"/>
                <a:cs typeface="+mn-cs"/>
              </a:rPr>
              <a:t>=</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a:t>
            </a:r>
            <a:r>
              <a:rPr kumimoji="0" lang="fr-FR" sz="3200" b="1" i="0" u="none" strike="noStrike" kern="1200" cap="none" spc="0" normalizeH="0" baseline="30000" noProof="0" dirty="0" err="1">
                <a:ln>
                  <a:noFill/>
                </a:ln>
                <a:solidFill>
                  <a:srgbClr val="000000"/>
                </a:solidFill>
                <a:effectLst/>
                <a:uLnTx/>
                <a:uFillTx/>
                <a:latin typeface="Times-Roman" charset="0"/>
                <a:ea typeface="+mn-ea"/>
                <a:cs typeface="+mn-cs"/>
              </a:rPr>
              <a:t>nom</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a:t>
            </a:r>
            <a:r>
              <a:rPr kumimoji="0" lang="fr-FR" sz="3200" b="1" i="0" u="none" strike="noStrike" kern="1200" cap="none" spc="0" normalizeH="0" baseline="30000" noProof="0" dirty="0" err="1">
                <a:ln>
                  <a:noFill/>
                </a:ln>
                <a:solidFill>
                  <a:srgbClr val="000000"/>
                </a:solidFill>
                <a:effectLst/>
                <a:uLnTx/>
                <a:uFillTx/>
                <a:latin typeface="Times-Roman" charset="0"/>
                <a:ea typeface="+mn-ea"/>
                <a:cs typeface="+mn-cs"/>
              </a:rPr>
              <a:t>value</a:t>
            </a:r>
            <a:r>
              <a:rPr kumimoji="0" lang="fr-FR" sz="3200" b="1" i="0" u="none" strike="noStrike" kern="1200" cap="none" spc="0" normalizeH="0" baseline="30000" noProof="0" dirty="0">
                <a:ln>
                  <a:noFill/>
                </a:ln>
                <a:solidFill>
                  <a:srgbClr val="000000"/>
                </a:solidFill>
                <a:effectLst/>
                <a:uLnTx/>
                <a:uFillTx/>
                <a:latin typeface="Times-Roman" charset="0"/>
                <a:ea typeface="+mn-ea"/>
                <a:cs typeface="+mn-cs"/>
              </a:rPr>
              <a:t>=</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a:t>
            </a:r>
            <a:r>
              <a:rPr kumimoji="0" lang="fr-FR" sz="3200" b="1" i="0" u="none" strike="noStrike" kern="1200" cap="none" spc="0" normalizeH="0" baseline="30000" noProof="0" dirty="0" err="1">
                <a:ln>
                  <a:noFill/>
                </a:ln>
                <a:solidFill>
                  <a:srgbClr val="000000"/>
                </a:solidFill>
                <a:effectLst/>
                <a:uLnTx/>
                <a:uFillTx/>
                <a:latin typeface="Times-Roman" charset="0"/>
                <a:ea typeface="+mn-ea"/>
                <a:cs typeface="+mn-cs"/>
              </a:rPr>
              <a:t>ndong</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a:t>
            </a:r>
            <a:r>
              <a:rPr kumimoji="0" lang="fr-FR" sz="3200" b="1" i="0" u="none" strike="noStrike" kern="1200" cap="none" spc="0" normalizeH="0" baseline="30000" noProof="0" dirty="0">
                <a:ln>
                  <a:noFill/>
                </a:ln>
                <a:solidFill>
                  <a:srgbClr val="000000"/>
                </a:solidFill>
                <a:effectLst/>
                <a:uLnTx/>
                <a:uFillTx/>
                <a:latin typeface="Times-Roman" charset="0"/>
                <a:ea typeface="+mn-ea"/>
                <a:cs typeface="+mn-cs"/>
              </a:rPr>
              <a:t>&gt;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&lt; </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jsp:forward</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&gt;</a:t>
            </a:r>
            <a:endParaRPr kumimoji="0" lang="fr-FR" sz="3200" b="1"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5" name="Espace réservé du contenu 2"/>
          <p:cNvSpPr txBox="1">
            <a:spLocks/>
          </p:cNvSpPr>
          <p:nvPr/>
        </p:nvSpPr>
        <p:spPr>
          <a:xfrm>
            <a:off x="2380130" y="4388742"/>
            <a:ext cx="9590374" cy="1362295"/>
          </a:xfrm>
          <a:prstGeom prst="rect">
            <a:avLst/>
          </a:prstGeom>
        </p:spPr>
        <p:txBody>
          <a:bodyPr vert="horz" lIns="91440" tIns="45720" rIns="91440" bIns="45720" rtlCol="0" anchor="ctr">
            <a:normAutofit fontScale="92500" lnSpcReduction="1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457200" marR="0" lvl="1" indent="0" algn="l" defTabSz="457200" rtl="0" eaLnBrk="1" fontAlgn="auto" latinLnBrk="0" hangingPunct="1">
              <a:lnSpc>
                <a:spcPct val="100000"/>
              </a:lnSpc>
              <a:spcBef>
                <a:spcPct val="20000"/>
              </a:spcBef>
              <a:spcAft>
                <a:spcPts val="600"/>
              </a:spcAft>
              <a:buClr>
                <a:srgbClr val="30ACEC">
                  <a:lumMod val="75000"/>
                </a:srgbClr>
              </a:buClr>
              <a:buSzPct val="145000"/>
              <a:buFont typeface="Arial"/>
              <a:buNone/>
              <a:tabLst/>
              <a:defRPr/>
            </a:pPr>
            <a:r>
              <a:rPr kumimoji="0" lang="fr-FR" sz="2200" b="0" i="0" u="none" strike="noStrike" kern="1200" cap="none" spc="0" normalizeH="0" baseline="0" noProof="0" dirty="0">
                <a:ln>
                  <a:noFill/>
                </a:ln>
                <a:solidFill>
                  <a:prstClr val="black"/>
                </a:solidFill>
                <a:effectLst/>
                <a:uLnTx/>
                <a:uFillTx/>
                <a:latin typeface="Corbel" panose="020B0503020204020204"/>
                <a:ea typeface="+mn-ea"/>
                <a:cs typeface="+mn-cs"/>
              </a:rPr>
              <a:t>Cela signifie de transférer le contrôle à </a:t>
            </a:r>
            <a:r>
              <a:rPr kumimoji="0" lang="fr-FR" sz="2200" b="1" i="0" u="none" strike="noStrike" kern="1200" cap="none" spc="0" normalizeH="0" baseline="0" noProof="0" dirty="0" err="1">
                <a:ln>
                  <a:noFill/>
                </a:ln>
                <a:solidFill>
                  <a:srgbClr val="0432FF"/>
                </a:solidFill>
                <a:effectLst/>
                <a:uLnTx/>
                <a:uFillTx/>
                <a:latin typeface="Corbel" panose="020B0503020204020204"/>
                <a:ea typeface="+mn-ea"/>
                <a:cs typeface="+mn-cs"/>
              </a:rPr>
              <a:t>verspage.jsp</a:t>
            </a:r>
            <a:r>
              <a:rPr kumimoji="0" lang="fr-FR" sz="2200" b="0" i="0" u="none" strike="noStrike" kern="1200" cap="none" spc="0" normalizeH="0" baseline="0" noProof="0" dirty="0">
                <a:ln>
                  <a:noFill/>
                </a:ln>
                <a:solidFill>
                  <a:prstClr val="black"/>
                </a:solidFill>
                <a:effectLst/>
                <a:uLnTx/>
                <a:uFillTx/>
                <a:latin typeface="Corbel" panose="020B0503020204020204"/>
                <a:ea typeface="+mn-ea"/>
                <a:cs typeface="+mn-cs"/>
              </a:rPr>
              <a:t> tout en ajoutant en paramètres de la requête les paramètres indiqués par </a:t>
            </a:r>
            <a:r>
              <a:rPr kumimoji="0" lang="fr-FR" sz="2200" b="1" i="0" u="none" strike="noStrike" kern="1200" cap="none" spc="0" normalizeH="0" baseline="0" noProof="0" dirty="0" err="1">
                <a:ln>
                  <a:noFill/>
                </a:ln>
                <a:solidFill>
                  <a:srgbClr val="0432FF"/>
                </a:solidFill>
                <a:effectLst/>
                <a:uLnTx/>
                <a:uFillTx/>
                <a:latin typeface="Corbel" panose="020B0503020204020204"/>
                <a:ea typeface="+mn-ea"/>
                <a:cs typeface="+mn-cs"/>
              </a:rPr>
              <a:t>jsp:param</a:t>
            </a:r>
            <a:r>
              <a:rPr kumimoji="0" lang="fr-FR" sz="2200" b="1" i="0" u="none" strike="noStrike" kern="1200" cap="none" spc="0" normalizeH="0" baseline="0" noProof="0" dirty="0">
                <a:ln>
                  <a:noFill/>
                </a:ln>
                <a:solidFill>
                  <a:srgbClr val="0432FF"/>
                </a:solidFill>
                <a:effectLst/>
                <a:uLnTx/>
                <a:uFillTx/>
                <a:latin typeface="Corbel" panose="020B0503020204020204"/>
                <a:ea typeface="+mn-ea"/>
                <a:cs typeface="+mn-cs"/>
              </a:rPr>
              <a:t>.</a:t>
            </a:r>
          </a:p>
          <a:p>
            <a:pPr marL="457200" marR="0" lvl="1" indent="0" algn="l" defTabSz="457200" rtl="0" eaLnBrk="1" fontAlgn="auto" latinLnBrk="0" hangingPunct="1">
              <a:lnSpc>
                <a:spcPct val="100000"/>
              </a:lnSpc>
              <a:spcBef>
                <a:spcPct val="20000"/>
              </a:spcBef>
              <a:spcAft>
                <a:spcPts val="600"/>
              </a:spcAft>
              <a:buClr>
                <a:srgbClr val="30ACEC">
                  <a:lumMod val="75000"/>
                </a:srgbClr>
              </a:buClr>
              <a:buSzPct val="145000"/>
              <a:buFont typeface="Arial"/>
              <a:buNone/>
              <a:tabLst/>
              <a:defRPr/>
            </a:pPr>
            <a:r>
              <a:rPr kumimoji="0" lang="fr-FR" sz="2200" b="0" i="0" u="none" strike="noStrike" kern="1200" cap="none" spc="0" normalizeH="0" baseline="0" noProof="0" dirty="0">
                <a:ln>
                  <a:noFill/>
                </a:ln>
                <a:solidFill>
                  <a:prstClr val="black"/>
                </a:solidFill>
                <a:effectLst/>
                <a:uLnTx/>
                <a:uFillTx/>
                <a:latin typeface="Corbel" panose="020B0503020204020204"/>
                <a:ea typeface="+mn-ea"/>
                <a:cs typeface="+mn-cs"/>
              </a:rPr>
              <a:t>Et ces paramètres de formulaire peuvent être affichés dans </a:t>
            </a:r>
            <a:r>
              <a:rPr kumimoji="0" lang="fr-FR" sz="2200" b="1" i="0" u="none" strike="noStrike" kern="1200" cap="none" spc="0" normalizeH="0" baseline="0" noProof="0" dirty="0" err="1">
                <a:ln>
                  <a:noFill/>
                </a:ln>
                <a:solidFill>
                  <a:srgbClr val="0432FF"/>
                </a:solidFill>
                <a:effectLst/>
                <a:uLnTx/>
                <a:uFillTx/>
                <a:latin typeface="Corbel" panose="020B0503020204020204"/>
                <a:ea typeface="+mn-ea"/>
                <a:cs typeface="+mn-cs"/>
              </a:rPr>
              <a:t>verspage.jsp</a:t>
            </a:r>
            <a:r>
              <a:rPr kumimoji="0" lang="fr-FR" sz="2200" b="0" i="0" u="none" strike="noStrike" kern="1200" cap="none" spc="0" normalizeH="0" baseline="0" noProof="0" dirty="0">
                <a:ln>
                  <a:noFill/>
                </a:ln>
                <a:solidFill>
                  <a:prstClr val="black"/>
                </a:solidFill>
                <a:effectLst/>
                <a:uLnTx/>
                <a:uFillTx/>
                <a:latin typeface="Corbel" panose="020B0503020204020204"/>
                <a:ea typeface="+mn-ea"/>
                <a:cs typeface="+mn-cs"/>
              </a:rPr>
              <a:t> par le script suivant:</a:t>
            </a:r>
            <a:endParaRPr kumimoji="0" lang="fr-FR" sz="3600" b="1" i="0" u="none" strike="noStrike" kern="1200" cap="none" spc="0" normalizeH="0" baseline="0" noProof="0" dirty="0">
              <a:ln>
                <a:noFill/>
              </a:ln>
              <a:solidFill>
                <a:srgbClr val="FF0000"/>
              </a:solidFill>
              <a:effectLst/>
              <a:uLnTx/>
              <a:uFillTx/>
              <a:latin typeface="Corbel" panose="020B0503020204020204"/>
              <a:ea typeface="+mn-ea"/>
              <a:cs typeface="+mn-cs"/>
            </a:endParaRPr>
          </a:p>
        </p:txBody>
      </p:sp>
      <p:sp>
        <p:nvSpPr>
          <p:cNvPr id="16" name="Rectangle 15"/>
          <p:cNvSpPr/>
          <p:nvPr/>
        </p:nvSpPr>
        <p:spPr>
          <a:xfrm>
            <a:off x="2588180" y="5751037"/>
            <a:ext cx="9590374" cy="110696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200" b="0" i="0" u="none" strike="noStrike" kern="1200" cap="none" spc="0" normalizeH="0" baseline="30000" noProof="0" dirty="0">
                <a:ln>
                  <a:noFill/>
                </a:ln>
                <a:solidFill>
                  <a:srgbClr val="000000"/>
                </a:solidFill>
                <a:effectLst/>
                <a:uLnTx/>
                <a:uFillTx/>
                <a:latin typeface="Times-Roman" charset="0"/>
                <a:ea typeface="+mn-ea"/>
                <a:cs typeface="+mn-cs"/>
              </a:rPr>
              <a:t>&lt;% = request.getParameter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0" i="0" u="none" strike="noStrike" kern="1200" cap="none" spc="0" normalizeH="0" baseline="30000" noProof="0" dirty="0">
                <a:ln>
                  <a:noFill/>
                </a:ln>
                <a:solidFill>
                  <a:srgbClr val="0000FF"/>
                </a:solidFill>
                <a:effectLst/>
                <a:uLnTx/>
                <a:uFillTx/>
                <a:latin typeface="Times-Roman" charset="0"/>
                <a:ea typeface="+mn-ea"/>
                <a:cs typeface="+mn-cs"/>
              </a:rPr>
              <a:t>prénom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a:t>
            </a:r>
            <a:r>
              <a:rPr kumimoji="0" lang="fr-FR" sz="3200" b="0" i="0" u="none" strike="noStrike" kern="1200" cap="none" spc="0" normalizeH="0" baseline="30000" noProof="0" dirty="0">
                <a:ln>
                  <a:noFill/>
                </a:ln>
                <a:solidFill>
                  <a:srgbClr val="000000"/>
                </a:solidFill>
                <a:effectLst/>
                <a:uLnTx/>
                <a:uFillTx/>
                <a:latin typeface="Times-Roman" charset="0"/>
                <a:ea typeface="+mn-ea"/>
                <a:cs typeface="+mn-cs"/>
              </a:rPr>
              <a:t>) %&gt; &lt;</a:t>
            </a:r>
            <a:r>
              <a:rPr kumimoji="0" lang="fr-FR" sz="3200" b="0" i="0" u="none" strike="noStrike" kern="1200" cap="none" spc="0" normalizeH="0" baseline="30000" noProof="0" dirty="0" err="1">
                <a:ln>
                  <a:noFill/>
                </a:ln>
                <a:solidFill>
                  <a:srgbClr val="000000"/>
                </a:solidFill>
                <a:effectLst/>
                <a:uLnTx/>
                <a:uFillTx/>
                <a:latin typeface="Times-Roman" charset="0"/>
                <a:ea typeface="+mn-ea"/>
                <a:cs typeface="+mn-cs"/>
              </a:rPr>
              <a:t>br</a:t>
            </a:r>
            <a:r>
              <a:rPr kumimoji="0" lang="fr-FR" sz="3200" b="0" i="0" u="none" strike="noStrike" kern="1200" cap="none" spc="0" normalizeH="0" baseline="30000" noProof="0" dirty="0">
                <a:ln>
                  <a:noFill/>
                </a:ln>
                <a:solidFill>
                  <a:srgbClr val="000000"/>
                </a:solidFill>
                <a:effectLst/>
                <a:uLnTx/>
                <a:uFillTx/>
                <a:latin typeface="Times-Roman" charset="0"/>
                <a:ea typeface="+mn-ea"/>
                <a:cs typeface="+mn-cs"/>
              </a:rPr>
              <a:t>&gt;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200" b="0" i="0" u="none" strike="noStrike" kern="1200" cap="none" spc="0" normalizeH="0" baseline="30000" noProof="0" dirty="0">
                <a:ln>
                  <a:noFill/>
                </a:ln>
                <a:solidFill>
                  <a:srgbClr val="000000"/>
                </a:solidFill>
                <a:effectLst/>
                <a:uLnTx/>
                <a:uFillTx/>
                <a:latin typeface="Times-Roman" charset="0"/>
                <a:ea typeface="+mn-ea"/>
                <a:cs typeface="+mn-cs"/>
              </a:rPr>
              <a:t>&lt;% = request.getParameter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0" i="0" u="none" strike="noStrike" kern="1200" cap="none" spc="0" normalizeH="0" baseline="30000" noProof="0" dirty="0">
                <a:ln>
                  <a:noFill/>
                </a:ln>
                <a:solidFill>
                  <a:srgbClr val="0000FF"/>
                </a:solidFill>
                <a:effectLst/>
                <a:uLnTx/>
                <a:uFillTx/>
                <a:latin typeface="Times-Roman" charset="0"/>
                <a:ea typeface="+mn-ea"/>
                <a:cs typeface="+mn-cs"/>
              </a:rPr>
              <a:t>nom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a:t>
            </a:r>
            <a:r>
              <a:rPr kumimoji="0" lang="fr-FR" sz="3200" b="0" i="0" u="none" strike="noStrike" kern="1200" cap="none" spc="0" normalizeH="0" baseline="30000" noProof="0" dirty="0">
                <a:ln>
                  <a:noFill/>
                </a:ln>
                <a:solidFill>
                  <a:srgbClr val="000000"/>
                </a:solidFill>
                <a:effectLst/>
                <a:uLnTx/>
                <a:uFillTx/>
                <a:latin typeface="Times-Roman" charset="0"/>
                <a:ea typeface="+mn-ea"/>
                <a:cs typeface="+mn-cs"/>
              </a:rPr>
              <a:t>) %&gt; &lt;</a:t>
            </a:r>
            <a:r>
              <a:rPr kumimoji="0" lang="fr-FR" sz="3200" b="0" i="0" u="none" strike="noStrike" kern="1200" cap="none" spc="0" normalizeH="0" baseline="30000" noProof="0" dirty="0" err="1">
                <a:ln>
                  <a:noFill/>
                </a:ln>
                <a:solidFill>
                  <a:srgbClr val="000000"/>
                </a:solidFill>
                <a:effectLst/>
                <a:uLnTx/>
                <a:uFillTx/>
                <a:latin typeface="Times-Roman" charset="0"/>
                <a:ea typeface="+mn-ea"/>
                <a:cs typeface="+mn-cs"/>
              </a:rPr>
              <a:t>br</a:t>
            </a:r>
            <a:r>
              <a:rPr kumimoji="0" lang="fr-FR" sz="3200" b="0" i="0" u="none" strike="noStrike" kern="1200" cap="none" spc="0" normalizeH="0" baseline="30000" noProof="0" dirty="0">
                <a:ln>
                  <a:noFill/>
                </a:ln>
                <a:solidFill>
                  <a:srgbClr val="000000"/>
                </a:solidFill>
                <a:effectLst/>
                <a:uLnTx/>
                <a:uFillTx/>
                <a:latin typeface="Times-Roman" charset="0"/>
                <a:ea typeface="+mn-ea"/>
                <a:cs typeface="+mn-cs"/>
              </a:rPr>
              <a:t>&gt;</a:t>
            </a:r>
            <a:endParaRPr kumimoji="0" lang="fr-FR" sz="3200" b="1"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Tree>
    <p:extLst>
      <p:ext uri="{BB962C8B-B14F-4D97-AF65-F5344CB8AC3E}">
        <p14:creationId xmlns:p14="http://schemas.microsoft.com/office/powerpoint/2010/main" val="10427458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868362"/>
            <a:ext cx="10700478" cy="1847944"/>
          </a:xfrm>
        </p:spPr>
        <p:txBody>
          <a:bodyPr>
            <a:noAutofit/>
          </a:bodyPr>
          <a:lstStyle/>
          <a:p>
            <a:pPr lvl="1"/>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p:txBody>
      </p:sp>
      <p:sp>
        <p:nvSpPr>
          <p:cNvPr id="7" name="Titre 1"/>
          <p:cNvSpPr txBox="1">
            <a:spLocks/>
          </p:cNvSpPr>
          <p:nvPr/>
        </p:nvSpPr>
        <p:spPr>
          <a:xfrm>
            <a:off x="1491522" y="0"/>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Les actions</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sp>
        <p:nvSpPr>
          <p:cNvPr id="8" name="Espace réservé du contenu 2"/>
          <p:cNvSpPr txBox="1">
            <a:spLocks/>
          </p:cNvSpPr>
          <p:nvPr/>
        </p:nvSpPr>
        <p:spPr>
          <a:xfrm>
            <a:off x="1491522" y="868360"/>
            <a:ext cx="10478982" cy="5989639"/>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742950" marR="0" lvl="1" indent="-285750" algn="l" defTabSz="457200" rtl="0" eaLnBrk="1" fontAlgn="auto" latinLnBrk="0" hangingPunct="1">
              <a:lnSpc>
                <a:spcPct val="100000"/>
              </a:lnSpc>
              <a:spcBef>
                <a:spcPct val="20000"/>
              </a:spcBef>
              <a:spcAft>
                <a:spcPts val="600"/>
              </a:spcAft>
              <a:buClr>
                <a:srgbClr val="30ACEC">
                  <a:lumMod val="75000"/>
                </a:srgbClr>
              </a:buClr>
              <a:buSzPct val="145000"/>
              <a:buFont typeface="Arial"/>
              <a:buChar char="•"/>
              <a:tabLst/>
              <a:defRPr/>
            </a:pPr>
            <a:r>
              <a:rPr kumimoji="0" lang="fr-FR" sz="2800" b="1" i="0" u="none" strike="noStrike" kern="1200" cap="none" spc="0" normalizeH="0" baseline="0" noProof="0" dirty="0">
                <a:ln>
                  <a:noFill/>
                </a:ln>
                <a:solidFill>
                  <a:srgbClr val="C00000"/>
                </a:solidFill>
                <a:effectLst/>
                <a:uLnTx/>
                <a:uFillTx/>
                <a:latin typeface="Corbel" panose="020B0503020204020204"/>
                <a:ea typeface="+mn-ea"/>
                <a:cs typeface="+mn-cs"/>
              </a:rPr>
              <a:t>&lt; </a:t>
            </a:r>
            <a:r>
              <a:rPr kumimoji="0" lang="fr-FR" sz="2800" b="1" i="0" u="none" strike="noStrike" kern="1200" cap="none" spc="0" normalizeH="0" baseline="0" noProof="0" dirty="0" err="1">
                <a:ln>
                  <a:noFill/>
                </a:ln>
                <a:solidFill>
                  <a:srgbClr val="C00000"/>
                </a:solidFill>
                <a:effectLst/>
                <a:uLnTx/>
                <a:uFillTx/>
                <a:latin typeface="Corbel" panose="020B0503020204020204"/>
                <a:ea typeface="+mn-ea"/>
                <a:cs typeface="+mn-cs"/>
              </a:rPr>
              <a:t>jsp:forwa</a:t>
            </a:r>
            <a:r>
              <a:rPr kumimoji="0" lang="fr-FR" sz="2800" b="1" i="0" u="none" strike="noStrike" kern="1200" cap="none" spc="0" normalizeH="0" baseline="0" noProof="0" dirty="0" err="1">
                <a:ln>
                  <a:noFill/>
                </a:ln>
                <a:solidFill>
                  <a:srgbClr val="FF0000"/>
                </a:solidFill>
                <a:effectLst/>
                <a:uLnTx/>
                <a:uFillTx/>
                <a:latin typeface="Corbel" panose="020B0503020204020204"/>
                <a:ea typeface="+mn-ea"/>
                <a:cs typeface="+mn-cs"/>
              </a:rPr>
              <a:t>HTML</a:t>
            </a:r>
            <a:r>
              <a:rPr kumimoji="0" lang="fr-FR" sz="2800" b="1" i="0" u="none" strike="noStrike" kern="1200" cap="none" spc="0" normalizeH="0" baseline="0" noProof="0" dirty="0" err="1">
                <a:ln>
                  <a:noFill/>
                </a:ln>
                <a:solidFill>
                  <a:srgbClr val="C00000"/>
                </a:solidFill>
                <a:effectLst/>
                <a:uLnTx/>
                <a:uFillTx/>
                <a:latin typeface="Corbel" panose="020B0503020204020204"/>
                <a:ea typeface="+mn-ea"/>
                <a:cs typeface="+mn-cs"/>
              </a:rPr>
              <a:t>rd</a:t>
            </a:r>
            <a:r>
              <a:rPr kumimoji="0" lang="fr-FR" sz="2800" b="1" i="0" u="none" strike="noStrike" kern="1200" cap="none" spc="0" normalizeH="0" baseline="0" noProof="0" dirty="0">
                <a:ln>
                  <a:noFill/>
                </a:ln>
                <a:solidFill>
                  <a:srgbClr val="C00000"/>
                </a:solidFill>
                <a:effectLst/>
                <a:uLnTx/>
                <a:uFillTx/>
                <a:latin typeface="Corbel" panose="020B0503020204020204"/>
                <a:ea typeface="+mn-ea"/>
                <a:cs typeface="+mn-cs"/>
              </a:rPr>
              <a:t> /&gt;:</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 cette action permet de transférer le contrôle à une autre JSP ou à une servlet. Voici la syntaxe:</a:t>
            </a:r>
            <a:endParaRPr kumimoji="0" lang="fr-FR" sz="2400" b="1" i="0" u="none" strike="noStrike" kern="1200" cap="none" spc="0" normalizeH="0" baseline="0" noProof="0" dirty="0">
              <a:ln>
                <a:noFill/>
              </a:ln>
              <a:solidFill>
                <a:srgbClr val="212121"/>
              </a:solidFill>
              <a:effectLst/>
              <a:uLnTx/>
              <a:uFillTx/>
              <a:latin typeface="Corbel" panose="020B0503020204020204"/>
              <a:ea typeface="+mn-ea"/>
              <a:cs typeface="+mn-cs"/>
            </a:endParaRPr>
          </a:p>
          <a:p>
            <a:pPr marL="1543050" marR="0" lvl="3" indent="-171450" algn="l" defTabSz="457200" rtl="0" eaLnBrk="1" fontAlgn="auto" latinLnBrk="0" hangingPunct="1">
              <a:lnSpc>
                <a:spcPct val="100000"/>
              </a:lnSpc>
              <a:spcBef>
                <a:spcPct val="20000"/>
              </a:spcBef>
              <a:spcAft>
                <a:spcPts val="600"/>
              </a:spcAft>
              <a:buClr>
                <a:srgbClr val="30ACEC">
                  <a:lumMod val="75000"/>
                </a:srgbClr>
              </a:buClr>
              <a:buSzPct val="145000"/>
              <a:buFont typeface="Wingdings" charset="2"/>
              <a:buChar char="ü"/>
              <a:tabLst/>
              <a:defRPr/>
            </a:pPr>
            <a:r>
              <a:rPr kumimoji="0" lang="fr-FR" sz="2400" b="1" i="0" u="none" strike="noStrike" kern="1200" cap="none" spc="0" normalizeH="0" baseline="0" noProof="0" dirty="0">
                <a:ln>
                  <a:noFill/>
                </a:ln>
                <a:solidFill>
                  <a:srgbClr val="C00000"/>
                </a:solidFill>
                <a:effectLst/>
                <a:uLnTx/>
                <a:uFillTx/>
                <a:latin typeface="Corbel" panose="020B0503020204020204"/>
                <a:ea typeface="+mn-ea"/>
                <a:cs typeface="+mn-cs"/>
              </a:rPr>
              <a:t>Remarque:</a:t>
            </a:r>
            <a:r>
              <a:rPr kumimoji="0" lang="fr-FR" sz="2400" b="1" i="0" u="none" strike="noStrike" kern="1200" cap="none" spc="0" normalizeH="0" baseline="0" noProof="0" dirty="0">
                <a:ln>
                  <a:noFill/>
                </a:ln>
                <a:solidFill>
                  <a:srgbClr val="212121"/>
                </a:solidFill>
                <a:effectLst/>
                <a:uLnTx/>
                <a:uFillTx/>
                <a:latin typeface="Corbel" panose="020B0503020204020204"/>
                <a:ea typeface="+mn-ea"/>
                <a:cs typeface="+mn-cs"/>
              </a:rPr>
              <a:t> </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Il faut faire </a:t>
            </a:r>
            <a:r>
              <a:rPr kumimoji="0" lang="fr-FR" sz="2400" b="1" i="0" u="none" strike="noStrike" kern="1200" cap="none" spc="0" normalizeH="0" baseline="0" noProof="0" dirty="0">
                <a:ln>
                  <a:noFill/>
                </a:ln>
                <a:solidFill>
                  <a:srgbClr val="FF0000"/>
                </a:solidFill>
                <a:effectLst/>
                <a:uLnTx/>
                <a:uFillTx/>
                <a:latin typeface="Corbel" panose="020B0503020204020204"/>
                <a:ea typeface="+mn-ea"/>
                <a:cs typeface="+mn-cs"/>
              </a:rPr>
              <a:t>ATTENTION</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 sur l’utilisation de cette action car:</a:t>
            </a:r>
          </a:p>
          <a:p>
            <a:pPr marL="2514600" marR="0" lvl="5" indent="-228600" algn="l" defTabSz="457200" rtl="0" eaLnBrk="1" fontAlgn="auto" latinLnBrk="0" hangingPunct="1">
              <a:lnSpc>
                <a:spcPct val="100000"/>
              </a:lnSpc>
              <a:spcBef>
                <a:spcPct val="20000"/>
              </a:spcBef>
              <a:spcAft>
                <a:spcPts val="600"/>
              </a:spcAft>
              <a:buClr>
                <a:srgbClr val="30ACEC">
                  <a:lumMod val="75000"/>
                </a:srgbClr>
              </a:buClr>
              <a:buSzPct val="145000"/>
              <a:buFont typeface="Wingdings" charset="2"/>
              <a:buChar char="ü"/>
              <a:tabLst/>
              <a:defRPr/>
            </a:pPr>
            <a:r>
              <a:rPr kumimoji="0" lang="fr-FR" sz="2200" b="0" i="0" u="none" strike="noStrike" kern="1200" cap="none" spc="0" normalizeH="0" baseline="0" noProof="0" dirty="0">
                <a:ln>
                  <a:noFill/>
                </a:ln>
                <a:solidFill>
                  <a:prstClr val="black"/>
                </a:solidFill>
                <a:effectLst/>
                <a:uLnTx/>
                <a:uFillTx/>
                <a:latin typeface="Corbel" panose="020B0503020204020204"/>
                <a:ea typeface="+mn-ea"/>
                <a:cs typeface="+mn-cs"/>
              </a:rPr>
              <a:t>Comme pour les servlets, le flux de sortie de </a:t>
            </a:r>
            <a:r>
              <a:rPr kumimoji="0" lang="fr-FR" sz="2200" b="1" i="0" u="none" strike="noStrike" kern="1200" cap="none" spc="0" normalizeH="0" baseline="0" noProof="0" dirty="0" err="1">
                <a:ln>
                  <a:noFill/>
                </a:ln>
                <a:solidFill>
                  <a:srgbClr val="FF0000"/>
                </a:solidFill>
                <a:effectLst/>
                <a:uLnTx/>
                <a:uFillTx/>
                <a:latin typeface="Corbel" panose="020B0503020204020204"/>
                <a:ea typeface="+mn-ea"/>
                <a:cs typeface="+mn-cs"/>
              </a:rPr>
              <a:t>pageinit.jsp</a:t>
            </a:r>
            <a:r>
              <a:rPr kumimoji="0" lang="fr-FR" sz="2200" b="0" i="0" u="none" strike="noStrike" kern="1200" cap="none" spc="0" normalizeH="0" baseline="0" noProof="0" dirty="0">
                <a:ln>
                  <a:noFill/>
                </a:ln>
                <a:solidFill>
                  <a:prstClr val="black"/>
                </a:solidFill>
                <a:effectLst/>
                <a:uLnTx/>
                <a:uFillTx/>
                <a:latin typeface="Corbel" panose="020B0503020204020204"/>
                <a:ea typeface="+mn-ea"/>
                <a:cs typeface="+mn-cs"/>
              </a:rPr>
              <a:t> (qui fait le </a:t>
            </a:r>
            <a:r>
              <a:rPr kumimoji="0" lang="fr-FR" sz="2200" b="0" i="0" u="none" strike="noStrike" kern="1200" cap="none" spc="0" normalizeH="0" baseline="0" noProof="0" dirty="0" err="1">
                <a:ln>
                  <a:noFill/>
                </a:ln>
                <a:solidFill>
                  <a:prstClr val="black"/>
                </a:solidFill>
                <a:effectLst/>
                <a:uLnTx/>
                <a:uFillTx/>
                <a:latin typeface="Corbel" panose="020B0503020204020204"/>
                <a:ea typeface="+mn-ea"/>
                <a:cs typeface="+mn-cs"/>
              </a:rPr>
              <a:t>forward</a:t>
            </a:r>
            <a:r>
              <a:rPr kumimoji="0" lang="fr-FR" sz="2200" b="0" i="0" u="none" strike="noStrike" kern="1200" cap="none" spc="0" normalizeH="0" baseline="0" noProof="0" dirty="0">
                <a:ln>
                  <a:noFill/>
                </a:ln>
                <a:solidFill>
                  <a:prstClr val="black"/>
                </a:solidFill>
                <a:effectLst/>
                <a:uLnTx/>
                <a:uFillTx/>
                <a:latin typeface="Corbel" panose="020B0503020204020204"/>
                <a:ea typeface="+mn-ea"/>
                <a:cs typeface="+mn-cs"/>
              </a:rPr>
              <a:t>) est annulé	</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au profit de </a:t>
            </a:r>
            <a:r>
              <a:rPr kumimoji="0" lang="fr-FR" sz="2400" b="1" i="0" u="none" strike="noStrike" kern="1200" cap="none" spc="0" normalizeH="0" baseline="0" noProof="0" dirty="0" err="1">
                <a:ln>
                  <a:noFill/>
                </a:ln>
                <a:solidFill>
                  <a:srgbClr val="FF0000"/>
                </a:solidFill>
                <a:effectLst/>
                <a:uLnTx/>
                <a:uFillTx/>
                <a:latin typeface="Corbel" panose="020B0503020204020204"/>
                <a:ea typeface="+mn-ea"/>
                <a:cs typeface="+mn-cs"/>
              </a:rPr>
              <a:t>verspage.jsp</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 (vers laquelle on </a:t>
            </a:r>
            <a:r>
              <a:rPr kumimoji="0" lang="fr-FR" sz="2400" b="0" i="0" u="none" strike="noStrike" kern="1200" cap="none" spc="0" normalizeH="0" baseline="0" noProof="0" dirty="0" err="1">
                <a:ln>
                  <a:noFill/>
                </a:ln>
                <a:solidFill>
                  <a:prstClr val="black"/>
                </a:solidFill>
                <a:effectLst/>
                <a:uLnTx/>
                <a:uFillTx/>
                <a:latin typeface="Corbel" panose="020B0503020204020204"/>
                <a:ea typeface="+mn-ea"/>
                <a:cs typeface="+mn-cs"/>
              </a:rPr>
              <a:t>forward</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 Cela signifie donc que </a:t>
            </a:r>
            <a:r>
              <a:rPr kumimoji="0" lang="fr-FR" sz="2400" b="1" i="0" u="none" strike="noStrike" kern="1200" cap="none" spc="0" normalizeH="0" baseline="0" noProof="0" dirty="0" err="1">
                <a:ln>
                  <a:noFill/>
                </a:ln>
                <a:solidFill>
                  <a:srgbClr val="FF0000"/>
                </a:solidFill>
                <a:effectLst/>
                <a:uLnTx/>
                <a:uFillTx/>
                <a:latin typeface="Corbel" panose="020B0503020204020204"/>
                <a:ea typeface="+mn-ea"/>
                <a:cs typeface="+mn-cs"/>
              </a:rPr>
              <a:t>pageinit.jsp</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 avec tout son </a:t>
            </a:r>
            <a:r>
              <a:rPr kumimoji="0" lang="fr-FR" sz="2400" b="1" i="0" u="none" strike="noStrike" kern="1200" cap="none" spc="0" normalizeH="0" baseline="0" noProof="0" dirty="0">
                <a:ln>
                  <a:noFill/>
                </a:ln>
                <a:solidFill>
                  <a:srgbClr val="FF0000"/>
                </a:solidFill>
                <a:effectLst/>
                <a:uLnTx/>
                <a:uFillTx/>
                <a:latin typeface="Corbel" panose="020B0503020204020204"/>
                <a:ea typeface="+mn-ea"/>
                <a:cs typeface="+mn-cs"/>
              </a:rPr>
              <a:t>code HTML ne sera pas prise en compte (ce qui n’est pas du tout intéressant). </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Il n’est pas intéressant d’écrire une </a:t>
            </a:r>
            <a:r>
              <a:rPr kumimoji="0" lang="fr-FR" sz="2400" b="1" i="0" u="none" strike="noStrike" kern="1200" cap="none" spc="0" normalizeH="0" baseline="0" noProof="0" dirty="0">
                <a:ln>
                  <a:noFill/>
                </a:ln>
                <a:solidFill>
                  <a:srgbClr val="FF0000"/>
                </a:solidFill>
                <a:effectLst/>
                <a:uLnTx/>
                <a:uFillTx/>
                <a:latin typeface="Corbel" panose="020B0503020204020204"/>
                <a:ea typeface="+mn-ea"/>
                <a:cs typeface="+mn-cs"/>
              </a:rPr>
              <a:t>JSP</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 dont le contenu ne sera jamais vu (affiché dans le navigateur), sauf si cette page ne contient que des script java, sans code.</a:t>
            </a:r>
          </a:p>
          <a:p>
            <a:pPr marL="2514600" marR="0" lvl="5" indent="-228600" algn="l" defTabSz="457200" rtl="0" eaLnBrk="1" fontAlgn="auto" latinLnBrk="0" hangingPunct="1">
              <a:lnSpc>
                <a:spcPct val="100000"/>
              </a:lnSpc>
              <a:spcBef>
                <a:spcPct val="20000"/>
              </a:spcBef>
              <a:spcAft>
                <a:spcPts val="600"/>
              </a:spcAft>
              <a:buClr>
                <a:srgbClr val="30ACEC">
                  <a:lumMod val="75000"/>
                </a:srgbClr>
              </a:buClr>
              <a:buSzPct val="145000"/>
              <a:buFont typeface="Wingdings" charset="2"/>
              <a:buChar char="ü"/>
              <a:tabLst/>
              <a:defRPr/>
            </a:pPr>
            <a:r>
              <a:rPr kumimoji="0" lang="fr-FR" sz="2200" b="0" i="0" u="none" strike="noStrike" kern="1200" cap="none" spc="0" normalizeH="0" baseline="0" noProof="0" dirty="0">
                <a:ln>
                  <a:noFill/>
                </a:ln>
                <a:solidFill>
                  <a:prstClr val="black"/>
                </a:solidFill>
                <a:effectLst/>
                <a:uLnTx/>
                <a:uFillTx/>
                <a:latin typeface="Corbel" panose="020B0503020204020204"/>
                <a:ea typeface="+mn-ea"/>
                <a:cs typeface="+mn-cs"/>
              </a:rPr>
              <a:t>Et dans ce cas précis mieux veut utiliser une servlet et non une </a:t>
            </a:r>
            <a:r>
              <a:rPr kumimoji="0" lang="fr-FR" sz="2200" b="1" i="0" u="none" strike="noStrike" kern="1200" cap="none" spc="0" normalizeH="0" baseline="0" noProof="0" dirty="0">
                <a:ln>
                  <a:noFill/>
                </a:ln>
                <a:solidFill>
                  <a:srgbClr val="FF0000"/>
                </a:solidFill>
                <a:effectLst/>
                <a:uLnTx/>
                <a:uFillTx/>
                <a:latin typeface="Corbel" panose="020B0503020204020204"/>
                <a:ea typeface="+mn-ea"/>
                <a:cs typeface="+mn-cs"/>
              </a:rPr>
              <a:t>JSP</a:t>
            </a:r>
            <a:r>
              <a:rPr kumimoji="0" lang="fr-FR" sz="2200" b="0" i="0" u="none" strike="noStrike" kern="1200" cap="none" spc="0" normalizeH="0" baseline="0" noProof="0" dirty="0">
                <a:ln>
                  <a:noFill/>
                </a:ln>
                <a:solidFill>
                  <a:prstClr val="black"/>
                </a:solidFill>
                <a:effectLst/>
                <a:uLnTx/>
                <a:uFillTx/>
                <a:latin typeface="Corbel" panose="020B0503020204020204"/>
                <a:ea typeface="+mn-ea"/>
                <a:cs typeface="+mn-cs"/>
              </a:rPr>
              <a:t>.</a:t>
            </a:r>
            <a:endParaRPr kumimoji="0" lang="fr-FR" sz="3000" b="1" i="0" u="none" strike="noStrike" kern="1200" cap="none" spc="0" normalizeH="0" baseline="0" noProof="0" dirty="0">
              <a:ln>
                <a:noFill/>
              </a:ln>
              <a:solidFill>
                <a:srgbClr val="C00000"/>
              </a:solidFill>
              <a:effectLst/>
              <a:uLnTx/>
              <a:uFillTx/>
              <a:latin typeface="Corbel" panose="020B0503020204020204"/>
              <a:ea typeface="+mn-ea"/>
              <a:cs typeface="+mn-cs"/>
            </a:endParaRPr>
          </a:p>
        </p:txBody>
      </p:sp>
    </p:spTree>
    <p:extLst>
      <p:ext uri="{BB962C8B-B14F-4D97-AF65-F5344CB8AC3E}">
        <p14:creationId xmlns:p14="http://schemas.microsoft.com/office/powerpoint/2010/main" val="27786545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868362"/>
            <a:ext cx="10700478" cy="1847944"/>
          </a:xfrm>
        </p:spPr>
        <p:txBody>
          <a:bodyPr>
            <a:noAutofit/>
          </a:bodyPr>
          <a:lstStyle/>
          <a:p>
            <a:pPr lvl="1"/>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p:txBody>
      </p:sp>
      <p:sp>
        <p:nvSpPr>
          <p:cNvPr id="7" name="Titre 1"/>
          <p:cNvSpPr txBox="1">
            <a:spLocks/>
          </p:cNvSpPr>
          <p:nvPr/>
        </p:nvSpPr>
        <p:spPr>
          <a:xfrm>
            <a:off x="1491522" y="0"/>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Les actions</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sp>
        <p:nvSpPr>
          <p:cNvPr id="8" name="Espace réservé du contenu 2"/>
          <p:cNvSpPr txBox="1">
            <a:spLocks/>
          </p:cNvSpPr>
          <p:nvPr/>
        </p:nvSpPr>
        <p:spPr>
          <a:xfrm>
            <a:off x="1491522" y="868360"/>
            <a:ext cx="10478982" cy="2009311"/>
          </a:xfrm>
          <a:prstGeom prst="rect">
            <a:avLst/>
          </a:prstGeom>
        </p:spPr>
        <p:txBody>
          <a:bodyPr vert="horz" lIns="91440" tIns="45720" rIns="91440" bIns="45720" rtlCol="0" anchor="ctr">
            <a:normAutofit fontScale="92500" lnSpcReduction="1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742950" marR="0" lvl="1" indent="-285750" algn="l" defTabSz="457200" rtl="0" eaLnBrk="1" fontAlgn="auto" latinLnBrk="0" hangingPunct="1">
              <a:lnSpc>
                <a:spcPct val="100000"/>
              </a:lnSpc>
              <a:spcBef>
                <a:spcPct val="20000"/>
              </a:spcBef>
              <a:spcAft>
                <a:spcPts val="600"/>
              </a:spcAft>
              <a:buClr>
                <a:srgbClr val="30ACEC">
                  <a:lumMod val="75000"/>
                </a:srgbClr>
              </a:buClr>
              <a:buSzPct val="145000"/>
              <a:buFont typeface="Arial"/>
              <a:buChar char="•"/>
              <a:tabLst/>
              <a:defRPr/>
            </a:pPr>
            <a:r>
              <a:rPr kumimoji="0" lang="fr-FR" sz="2800" b="1" i="0" u="none" strike="noStrike" kern="1200" cap="none" spc="0" normalizeH="0" baseline="0" noProof="0" dirty="0">
                <a:ln>
                  <a:noFill/>
                </a:ln>
                <a:solidFill>
                  <a:srgbClr val="C00000"/>
                </a:solidFill>
                <a:effectLst/>
                <a:uLnTx/>
                <a:uFillTx/>
                <a:latin typeface="Corbel" panose="020B0503020204020204"/>
                <a:ea typeface="+mn-ea"/>
                <a:cs typeface="+mn-cs"/>
              </a:rPr>
              <a:t>&lt; </a:t>
            </a:r>
            <a:r>
              <a:rPr kumimoji="0" lang="fr-FR" sz="2800" b="1" i="0" u="none" strike="noStrike" kern="1200" cap="none" spc="0" normalizeH="0" baseline="0" noProof="0" dirty="0" err="1">
                <a:ln>
                  <a:noFill/>
                </a:ln>
                <a:solidFill>
                  <a:srgbClr val="C00000"/>
                </a:solidFill>
                <a:effectLst/>
                <a:uLnTx/>
                <a:uFillTx/>
                <a:latin typeface="Corbel" panose="020B0503020204020204"/>
                <a:ea typeface="+mn-ea"/>
                <a:cs typeface="+mn-cs"/>
              </a:rPr>
              <a:t>jsp:include</a:t>
            </a:r>
            <a:r>
              <a:rPr kumimoji="0" lang="fr-FR" sz="2800" b="1" i="0" u="none" strike="noStrike" kern="1200" cap="none" spc="0" normalizeH="0" baseline="0" noProof="0" dirty="0">
                <a:ln>
                  <a:noFill/>
                </a:ln>
                <a:solidFill>
                  <a:srgbClr val="C00000"/>
                </a:solidFill>
                <a:effectLst/>
                <a:uLnTx/>
                <a:uFillTx/>
                <a:latin typeface="Corbel" panose="020B0503020204020204"/>
                <a:ea typeface="+mn-ea"/>
                <a:cs typeface="+mn-cs"/>
              </a:rPr>
              <a:t> /&gt;: </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 cette action permet de transférer le contrôle à une autre JSP ou à une servlet. Contrairement à l’action </a:t>
            </a:r>
            <a:r>
              <a:rPr kumimoji="0" lang="fr-FR" sz="2400" b="0" i="0" u="none" strike="noStrike" kern="1200" cap="none" spc="0" normalizeH="0" baseline="0" noProof="0" dirty="0" err="1">
                <a:ln>
                  <a:noFill/>
                </a:ln>
                <a:solidFill>
                  <a:prstClr val="black"/>
                </a:solidFill>
                <a:effectLst/>
                <a:uLnTx/>
                <a:uFillTx/>
                <a:latin typeface="Corbel" panose="020B0503020204020204"/>
                <a:ea typeface="+mn-ea"/>
                <a:cs typeface="+mn-cs"/>
              </a:rPr>
              <a:t>forward</a:t>
            </a:r>
            <a:r>
              <a:rPr kumimoji="0" lang="fr-FR" sz="2400" b="0" i="0" u="none" strike="noStrike" kern="1200" cap="none" spc="0" normalizeH="0" baseline="0" noProof="0" dirty="0">
                <a:ln>
                  <a:noFill/>
                </a:ln>
                <a:solidFill>
                  <a:prstClr val="black"/>
                </a:solidFill>
                <a:effectLst/>
                <a:uLnTx/>
                <a:uFillTx/>
                <a:latin typeface="Corbel" panose="020B0503020204020204"/>
                <a:ea typeface="+mn-ea"/>
                <a:cs typeface="+mn-cs"/>
              </a:rPr>
              <a:t>, ici, on revient à la page initiale (d’où est partie le transfert)pour continuer l’exécution, une fois qu’on a terminé avec la page où l’on a fait le transfert. </a:t>
            </a:r>
            <a:r>
              <a:rPr kumimoji="0" lang="fr-FR" sz="3200" b="0" i="0" u="none" strike="noStrike" kern="1200" cap="none" spc="0" normalizeH="0" baseline="0" noProof="0" dirty="0">
                <a:ln>
                  <a:noFill/>
                </a:ln>
                <a:solidFill>
                  <a:prstClr val="black"/>
                </a:solidFill>
                <a:effectLst/>
                <a:uLnTx/>
                <a:uFillTx/>
                <a:latin typeface="Corbel" panose="020B0503020204020204"/>
                <a:ea typeface="+mn-ea"/>
                <a:cs typeface="+mn-cs"/>
              </a:rPr>
              <a:t>:</a:t>
            </a:r>
            <a:endParaRPr kumimoji="0" lang="fr-FR" sz="3200" b="1" i="0" u="none" strike="noStrike" kern="1200" cap="none" spc="0" normalizeH="0" baseline="0" noProof="0" dirty="0">
              <a:ln>
                <a:noFill/>
              </a:ln>
              <a:solidFill>
                <a:srgbClr val="212121"/>
              </a:solidFill>
              <a:effectLst/>
              <a:uLnTx/>
              <a:uFillTx/>
              <a:latin typeface="Corbel" panose="020B0503020204020204"/>
              <a:ea typeface="+mn-ea"/>
              <a:cs typeface="+mn-cs"/>
            </a:endParaRPr>
          </a:p>
          <a:p>
            <a:pPr marL="1543050" marR="0" lvl="3" indent="-171450" algn="l" defTabSz="457200" rtl="0" eaLnBrk="1" fontAlgn="auto" latinLnBrk="0" hangingPunct="1">
              <a:lnSpc>
                <a:spcPct val="100000"/>
              </a:lnSpc>
              <a:spcBef>
                <a:spcPct val="20000"/>
              </a:spcBef>
              <a:spcAft>
                <a:spcPts val="600"/>
              </a:spcAft>
              <a:buClr>
                <a:srgbClr val="30ACEC">
                  <a:lumMod val="75000"/>
                </a:srgbClr>
              </a:buClr>
              <a:buSzPct val="145000"/>
              <a:buFont typeface="Wingdings" charset="2"/>
              <a:buChar char="ü"/>
              <a:tabLst/>
              <a:defRPr/>
            </a:pPr>
            <a:r>
              <a:rPr kumimoji="0" lang="fr-FR" sz="2400" b="1" i="0" u="none" strike="noStrike" kern="1200" cap="none" spc="0" normalizeH="0" baseline="0" noProof="0" dirty="0">
                <a:ln>
                  <a:noFill/>
                </a:ln>
                <a:solidFill>
                  <a:srgbClr val="C00000"/>
                </a:solidFill>
                <a:effectLst/>
                <a:uLnTx/>
                <a:uFillTx/>
                <a:latin typeface="Corbel" panose="020B0503020204020204"/>
                <a:ea typeface="+mn-ea"/>
                <a:cs typeface="+mn-cs"/>
              </a:rPr>
              <a:t>Exemple:</a:t>
            </a:r>
            <a:r>
              <a:rPr kumimoji="0" lang="fr-FR" sz="2400" b="1" i="0" u="none" strike="noStrike" kern="1200" cap="none" spc="0" normalizeH="0" baseline="0" noProof="0" dirty="0">
                <a:ln>
                  <a:noFill/>
                </a:ln>
                <a:solidFill>
                  <a:srgbClr val="212121"/>
                </a:solidFill>
                <a:effectLst/>
                <a:uLnTx/>
                <a:uFillTx/>
                <a:latin typeface="Corbel" panose="020B0503020204020204"/>
                <a:ea typeface="+mn-ea"/>
                <a:cs typeface="+mn-cs"/>
              </a:rPr>
              <a:t> </a:t>
            </a:r>
          </a:p>
        </p:txBody>
      </p:sp>
      <p:sp>
        <p:nvSpPr>
          <p:cNvPr id="14" name="Rectangle 13"/>
          <p:cNvSpPr/>
          <p:nvPr/>
        </p:nvSpPr>
        <p:spPr>
          <a:xfrm>
            <a:off x="2884016" y="2819256"/>
            <a:ext cx="7725713" cy="62045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30000" noProof="0">
                <a:ln>
                  <a:noFill/>
                </a:ln>
                <a:solidFill>
                  <a:srgbClr val="0000FF"/>
                </a:solidFill>
                <a:effectLst/>
                <a:uLnTx/>
                <a:uFillTx/>
                <a:latin typeface="Times-Roman" charset="0"/>
                <a:ea typeface="+mn-ea"/>
                <a:cs typeface="+mn-cs"/>
              </a:rPr>
              <a:t>&lt; </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jsp:include</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page </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 </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verspage.jsp</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 /&gt;</a:t>
            </a:r>
            <a:endParaRPr kumimoji="0" lang="fr-FR" sz="3200" b="1"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5" name="Espace réservé du contenu 2"/>
          <p:cNvSpPr txBox="1">
            <a:spLocks/>
          </p:cNvSpPr>
          <p:nvPr/>
        </p:nvSpPr>
        <p:spPr>
          <a:xfrm>
            <a:off x="2380130" y="3434924"/>
            <a:ext cx="9590374" cy="463880"/>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457200" marR="0" lvl="1" indent="0" algn="l" defTabSz="457200" rtl="0" eaLnBrk="1" fontAlgn="auto" latinLnBrk="0" hangingPunct="1">
              <a:lnSpc>
                <a:spcPct val="100000"/>
              </a:lnSpc>
              <a:spcBef>
                <a:spcPct val="20000"/>
              </a:spcBef>
              <a:spcAft>
                <a:spcPts val="600"/>
              </a:spcAft>
              <a:buClr>
                <a:srgbClr val="30ACEC">
                  <a:lumMod val="75000"/>
                </a:srgbClr>
              </a:buClr>
              <a:buSzPct val="145000"/>
              <a:buFont typeface="Arial"/>
              <a:buNone/>
              <a:tabLst/>
              <a:defRPr/>
            </a:pPr>
            <a:r>
              <a:rPr kumimoji="0" lang="fr-FR" sz="2200" b="0" i="0" u="none" strike="noStrike" kern="1200" cap="none" spc="0" normalizeH="0" baseline="0" noProof="0" dirty="0">
                <a:ln>
                  <a:noFill/>
                </a:ln>
                <a:solidFill>
                  <a:prstClr val="black"/>
                </a:solidFill>
                <a:effectLst/>
                <a:uLnTx/>
                <a:uFillTx/>
                <a:latin typeface="Corbel" panose="020B0503020204020204"/>
                <a:ea typeface="+mn-ea"/>
                <a:cs typeface="+mn-cs"/>
              </a:rPr>
              <a:t>Equivalence de cette expression:</a:t>
            </a:r>
            <a:endParaRPr kumimoji="0" lang="fr-FR" sz="2200" b="1" i="0" u="none" strike="noStrike" kern="1200" cap="none" spc="0" normalizeH="0" baseline="0" noProof="0" dirty="0">
              <a:ln>
                <a:noFill/>
              </a:ln>
              <a:solidFill>
                <a:srgbClr val="0432FF"/>
              </a:solidFill>
              <a:effectLst/>
              <a:uLnTx/>
              <a:uFillTx/>
              <a:latin typeface="Corbel" panose="020B0503020204020204"/>
              <a:ea typeface="+mn-ea"/>
              <a:cs typeface="+mn-cs"/>
            </a:endParaRPr>
          </a:p>
        </p:txBody>
      </p:sp>
      <p:sp>
        <p:nvSpPr>
          <p:cNvPr id="16" name="Rectangle 15"/>
          <p:cNvSpPr/>
          <p:nvPr/>
        </p:nvSpPr>
        <p:spPr>
          <a:xfrm>
            <a:off x="2884016" y="3898805"/>
            <a:ext cx="9086488" cy="150691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30000" noProof="0" dirty="0">
                <a:ln>
                  <a:noFill/>
                </a:ln>
                <a:solidFill>
                  <a:srgbClr val="0B5501"/>
                </a:solidFill>
                <a:effectLst/>
                <a:uLnTx/>
                <a:uFillTx/>
                <a:latin typeface="Times-Roman" charset="0"/>
                <a:ea typeface="+mn-ea"/>
                <a:cs typeface="+mn-cs"/>
              </a:rPr>
              <a:t>&lt;% </a:t>
            </a:r>
            <a:r>
              <a:rPr kumimoji="0" lang="fr-FR" sz="3200" b="1" i="0" u="none" strike="noStrike" kern="1200" cap="none" spc="0" normalizeH="0" baseline="30000" noProof="0" dirty="0" err="1">
                <a:ln>
                  <a:noFill/>
                </a:ln>
                <a:solidFill>
                  <a:srgbClr val="0B5501"/>
                </a:solidFill>
                <a:effectLst/>
                <a:uLnTx/>
                <a:uFillTx/>
                <a:latin typeface="Times-Roman" charset="0"/>
                <a:ea typeface="+mn-ea"/>
                <a:cs typeface="+mn-cs"/>
              </a:rPr>
              <a:t>RequestDispatcher</a:t>
            </a:r>
            <a:r>
              <a:rPr kumimoji="0" lang="fr-FR" sz="3200" b="1" i="0" u="none" strike="noStrike" kern="1200" cap="none" spc="0" normalizeH="0" baseline="30000" noProof="0" dirty="0">
                <a:ln>
                  <a:noFill/>
                </a:ln>
                <a:solidFill>
                  <a:srgbClr val="0B5501"/>
                </a:solidFill>
                <a:effectLst/>
                <a:uLnTx/>
                <a:uFillTx/>
                <a:latin typeface="Times-Roman" charset="0"/>
                <a:ea typeface="+mn-ea"/>
                <a:cs typeface="+mn-cs"/>
              </a:rPr>
              <a:t> </a:t>
            </a:r>
            <a:r>
              <a:rPr kumimoji="0" lang="fr-FR" sz="3200" b="1" i="0" u="none" strike="noStrike" kern="1200" cap="none" spc="0" normalizeH="0" baseline="30000" noProof="0" dirty="0" err="1">
                <a:ln>
                  <a:noFill/>
                </a:ln>
                <a:solidFill>
                  <a:srgbClr val="0B5501"/>
                </a:solidFill>
                <a:effectLst/>
                <a:uLnTx/>
                <a:uFillTx/>
                <a:latin typeface="Times-Roman" charset="0"/>
                <a:ea typeface="+mn-ea"/>
                <a:cs typeface="+mn-cs"/>
              </a:rPr>
              <a:t>disp</a:t>
            </a:r>
            <a:r>
              <a:rPr kumimoji="0" lang="fr-FR" sz="3200" b="1" i="0" u="none" strike="noStrike" kern="1200" cap="none" spc="0" normalizeH="0" baseline="30000" noProof="0" dirty="0">
                <a:ln>
                  <a:noFill/>
                </a:ln>
                <a:solidFill>
                  <a:srgbClr val="0B5501"/>
                </a:solidFill>
                <a:effectLst/>
                <a:uLnTx/>
                <a:uFillTx/>
                <a:latin typeface="Times-Roman" charset="0"/>
                <a:ea typeface="+mn-ea"/>
                <a:cs typeface="+mn-cs"/>
              </a:rPr>
              <a:t> = </a:t>
            </a:r>
            <a:r>
              <a:rPr kumimoji="0" lang="fr-FR" sz="3200" b="1" i="0" u="none" strike="noStrike" kern="1200" cap="none" spc="0" normalizeH="0" baseline="30000" noProof="0" dirty="0" err="1">
                <a:ln>
                  <a:noFill/>
                </a:ln>
                <a:solidFill>
                  <a:srgbClr val="0B5501"/>
                </a:solidFill>
                <a:effectLst/>
                <a:uLnTx/>
                <a:uFillTx/>
                <a:latin typeface="Times-Roman" charset="0"/>
                <a:ea typeface="+mn-ea"/>
                <a:cs typeface="+mn-cs"/>
              </a:rPr>
              <a:t>request.getRequestDispatcher</a:t>
            </a:r>
            <a:r>
              <a:rPr kumimoji="0" lang="fr-FR" sz="3200" b="1" i="0" u="none" strike="noStrike" kern="1200" cap="none" spc="0" normalizeH="0" baseline="30000" noProof="0" dirty="0">
                <a:ln>
                  <a:noFill/>
                </a:ln>
                <a:solidFill>
                  <a:srgbClr val="0B5501"/>
                </a:solidFill>
                <a:effectLst/>
                <a:uLnTx/>
                <a:uFillTx/>
                <a:latin typeface="Times-Roman" charset="0"/>
                <a:ea typeface="+mn-ea"/>
                <a:cs typeface="+mn-cs"/>
              </a:rPr>
              <a:t> </a:t>
            </a:r>
            <a:r>
              <a:rPr kumimoji="0" lang="fr-FR" sz="3200" b="0" i="0" u="none" strike="noStrike" kern="1200" cap="none" spc="0" normalizeH="0" baseline="30000" noProof="0" dirty="0">
                <a:ln>
                  <a:noFill/>
                </a:ln>
                <a:solidFill>
                  <a:srgbClr val="000000"/>
                </a:solidFill>
                <a:effectLst/>
                <a:uLnTx/>
                <a:uFillTx/>
                <a:latin typeface="Times-Roman" charset="0"/>
                <a:ea typeface="+mn-ea"/>
                <a:cs typeface="+mn-cs"/>
              </a:rPr>
              <a:t>(</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a:t>
            </a:r>
            <a:r>
              <a:rPr kumimoji="0" lang="fr-FR" sz="3200" b="1" i="0" u="none" strike="noStrike" kern="1200" cap="none" spc="0" normalizeH="0" baseline="30000" noProof="0" dirty="0" err="1">
                <a:ln>
                  <a:noFill/>
                </a:ln>
                <a:solidFill>
                  <a:srgbClr val="0000FF"/>
                </a:solidFill>
                <a:effectLst/>
                <a:uLnTx/>
                <a:uFillTx/>
                <a:latin typeface="Times-Roman" charset="0"/>
                <a:ea typeface="+mn-ea"/>
                <a:cs typeface="+mn-cs"/>
              </a:rPr>
              <a:t>verspage.jsp</a:t>
            </a:r>
            <a:r>
              <a:rPr kumimoji="0" lang="fr-FR" sz="3200" b="1" i="0" u="none" strike="noStrike" kern="1200" cap="none" spc="0" normalizeH="0" baseline="30000" noProof="0" dirty="0">
                <a:ln>
                  <a:noFill/>
                </a:ln>
                <a:solidFill>
                  <a:srgbClr val="0000FF"/>
                </a:solidFill>
                <a:effectLst/>
                <a:uLnTx/>
                <a:uFillTx/>
                <a:latin typeface="Times-Roman" charset="0"/>
                <a:ea typeface="+mn-ea"/>
                <a:cs typeface="+mn-cs"/>
              </a:rPr>
              <a:t> " </a:t>
            </a:r>
            <a:r>
              <a:rPr kumimoji="0" lang="fr-FR" sz="3200" b="0" i="0" u="none" strike="noStrike" kern="1200" cap="none" spc="0" normalizeH="0" baseline="30000" noProof="0" dirty="0">
                <a:ln>
                  <a:noFill/>
                </a:ln>
                <a:solidFill>
                  <a:srgbClr val="000000"/>
                </a:solidFill>
                <a:effectLst/>
                <a:uLnTx/>
                <a:uFillTx/>
                <a:latin typeface="Times-Roman" charset="0"/>
                <a:ea typeface="+mn-ea"/>
                <a:cs typeface="+mn-cs"/>
              </a:rPr>
              <a:t>); </a:t>
            </a:r>
            <a:r>
              <a:rPr kumimoji="0" lang="fr-FR" sz="3200" b="1" i="0" u="none" strike="noStrike" kern="1200" cap="none" spc="0" normalizeH="0" baseline="30000" noProof="0" dirty="0" err="1">
                <a:ln>
                  <a:noFill/>
                </a:ln>
                <a:solidFill>
                  <a:srgbClr val="0B5501"/>
                </a:solidFill>
                <a:effectLst/>
                <a:uLnTx/>
                <a:uFillTx/>
                <a:latin typeface="Times-Roman" charset="0"/>
                <a:ea typeface="+mn-ea"/>
                <a:cs typeface="+mn-cs"/>
              </a:rPr>
              <a:t>disp.</a:t>
            </a:r>
            <a:r>
              <a:rPr kumimoji="0" lang="fr-FR" sz="3200" b="1" i="0" u="none" strike="noStrike" kern="1200" cap="none" spc="0" normalizeH="0" baseline="30000" noProof="0" dirty="0" err="1">
                <a:ln>
                  <a:noFill/>
                </a:ln>
                <a:solidFill>
                  <a:srgbClr val="FB0007"/>
                </a:solidFill>
                <a:effectLst/>
                <a:uLnTx/>
                <a:uFillTx/>
                <a:latin typeface="Times-Roman" charset="0"/>
                <a:ea typeface="+mn-ea"/>
                <a:cs typeface="+mn-cs"/>
              </a:rPr>
              <a:t>include</a:t>
            </a:r>
            <a:r>
              <a:rPr kumimoji="0" lang="fr-FR" sz="3200" b="1" i="0" u="none" strike="noStrike" kern="1200" cap="none" spc="0" normalizeH="0" baseline="30000" noProof="0" dirty="0">
                <a:ln>
                  <a:noFill/>
                </a:ln>
                <a:solidFill>
                  <a:srgbClr val="FB0007"/>
                </a:solidFill>
                <a:effectLst/>
                <a:uLnTx/>
                <a:uFillTx/>
                <a:latin typeface="Times-Roman" charset="0"/>
                <a:ea typeface="+mn-ea"/>
                <a:cs typeface="+mn-cs"/>
              </a:rPr>
              <a:t> </a:t>
            </a:r>
            <a:r>
              <a:rPr kumimoji="0" lang="fr-FR" sz="3200" b="1" i="0" u="none" strike="noStrike" kern="1200" cap="none" spc="0" normalizeH="0" baseline="30000" noProof="0" dirty="0">
                <a:ln>
                  <a:noFill/>
                </a:ln>
                <a:solidFill>
                  <a:srgbClr val="0B5501"/>
                </a:solidFill>
                <a:effectLst/>
                <a:uLnTx/>
                <a:uFillTx/>
                <a:latin typeface="Times-Roman" charset="0"/>
                <a:ea typeface="+mn-ea"/>
                <a:cs typeface="+mn-cs"/>
              </a:rPr>
              <a:t>(request, response);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mr-IN" sz="3200" b="1" i="0" u="none" strike="noStrike" kern="1200" cap="none" spc="0" normalizeH="0" baseline="30000" noProof="0" dirty="0">
                <a:ln>
                  <a:noFill/>
                </a:ln>
                <a:solidFill>
                  <a:srgbClr val="0B5501"/>
                </a:solidFill>
                <a:effectLst/>
                <a:uLnTx/>
                <a:uFillTx/>
                <a:latin typeface="Times-Roman" charset="0"/>
                <a:ea typeface="+mn-ea"/>
                <a:cs typeface="Mangal" panose="02040503050203030202" pitchFamily="18" charset="0"/>
              </a:rPr>
              <a:t>%&gt;.</a:t>
            </a:r>
            <a:endParaRPr kumimoji="0" lang="fr-FR" sz="3200" b="1"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1" name="Espace réservé du contenu 2"/>
          <p:cNvSpPr txBox="1">
            <a:spLocks/>
          </p:cNvSpPr>
          <p:nvPr/>
        </p:nvSpPr>
        <p:spPr>
          <a:xfrm>
            <a:off x="2020440" y="5605943"/>
            <a:ext cx="9950064" cy="1252057"/>
          </a:xfrm>
          <a:prstGeom prst="rect">
            <a:avLst/>
          </a:prstGeom>
        </p:spPr>
        <p:txBody>
          <a:bodyPr vert="horz" lIns="91440" tIns="45720" rIns="91440" bIns="45720" rtlCol="0" anchor="ctr">
            <a:normAutofit fontScale="92500" lnSpcReduction="1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1200150" marR="0" lvl="2" indent="-285750" algn="l" defTabSz="457200" rtl="0" eaLnBrk="1" fontAlgn="auto" latinLnBrk="0" hangingPunct="1">
              <a:lnSpc>
                <a:spcPct val="100000"/>
              </a:lnSpc>
              <a:spcBef>
                <a:spcPct val="20000"/>
              </a:spcBef>
              <a:spcAft>
                <a:spcPts val="600"/>
              </a:spcAft>
              <a:buClr>
                <a:srgbClr val="30ACEC">
                  <a:lumMod val="75000"/>
                </a:srgbClr>
              </a:buClr>
              <a:buSzPct val="145000"/>
              <a:buFont typeface="Wingdings" charset="2"/>
              <a:buChar char="ü"/>
              <a:tabLst/>
              <a:defRPr/>
            </a:pPr>
            <a:r>
              <a:rPr kumimoji="0" lang="fr-FR" sz="2600" b="1" i="0" u="none" strike="noStrike" kern="1200" cap="none" spc="0" normalizeH="0" baseline="0" noProof="0" dirty="0">
                <a:ln>
                  <a:noFill/>
                </a:ln>
                <a:solidFill>
                  <a:srgbClr val="C00000"/>
                </a:solidFill>
                <a:effectLst/>
                <a:uLnTx/>
                <a:uFillTx/>
                <a:latin typeface="Corbel" panose="020B0503020204020204"/>
                <a:ea typeface="+mn-ea"/>
                <a:cs typeface="+mn-cs"/>
              </a:rPr>
              <a:t>NB:</a:t>
            </a:r>
            <a:r>
              <a:rPr kumimoji="0" lang="fr-FR" sz="2200" b="0" i="0" u="none" strike="noStrike" kern="1200" cap="none" spc="0" normalizeH="0" baseline="0" noProof="0" dirty="0">
                <a:ln>
                  <a:noFill/>
                </a:ln>
                <a:solidFill>
                  <a:prstClr val="black"/>
                </a:solidFill>
                <a:effectLst/>
                <a:uLnTx/>
                <a:uFillTx/>
                <a:latin typeface="Corbel" panose="020B0503020204020204"/>
                <a:ea typeface="+mn-ea"/>
                <a:cs typeface="+mn-cs"/>
              </a:rPr>
              <a:t> il ne faut pas confondre cette action avec la directive </a:t>
            </a:r>
            <a:r>
              <a:rPr kumimoji="0" lang="fr-FR" sz="2200" b="1" i="0" u="none" strike="noStrike" kern="1200" cap="none" spc="0" normalizeH="0" baseline="0" noProof="0" dirty="0">
                <a:ln>
                  <a:noFill/>
                </a:ln>
                <a:solidFill>
                  <a:srgbClr val="C00000"/>
                </a:solidFill>
                <a:effectLst/>
                <a:uLnTx/>
                <a:uFillTx/>
                <a:latin typeface="Corbel" panose="020B0503020204020204"/>
                <a:ea typeface="+mn-ea"/>
                <a:cs typeface="+mn-cs"/>
              </a:rPr>
              <a:t>&lt;%@ include file "</a:t>
            </a:r>
            <a:r>
              <a:rPr kumimoji="0" lang="fr-FR" sz="2200" b="1" i="0" u="none" strike="noStrike" kern="1200" cap="none" spc="0" normalizeH="0" baseline="0" noProof="0" dirty="0" err="1">
                <a:ln>
                  <a:noFill/>
                </a:ln>
                <a:solidFill>
                  <a:srgbClr val="C00000"/>
                </a:solidFill>
                <a:effectLst/>
                <a:uLnTx/>
                <a:uFillTx/>
                <a:latin typeface="Corbel" panose="020B0503020204020204"/>
                <a:ea typeface="+mn-ea"/>
                <a:cs typeface="+mn-cs"/>
              </a:rPr>
              <a:t>page.jsp</a:t>
            </a:r>
            <a:r>
              <a:rPr kumimoji="0" lang="fr-FR" sz="2200" b="1" i="0" u="none" strike="noStrike" kern="1200" cap="none" spc="0" normalizeH="0" baseline="0" noProof="0" dirty="0">
                <a:ln>
                  <a:noFill/>
                </a:ln>
                <a:solidFill>
                  <a:srgbClr val="C00000"/>
                </a:solidFill>
                <a:effectLst/>
                <a:uLnTx/>
                <a:uFillTx/>
                <a:latin typeface="Corbel" panose="020B0503020204020204"/>
                <a:ea typeface="+mn-ea"/>
                <a:cs typeface="+mn-cs"/>
              </a:rPr>
              <a:t>" %&gt;. </a:t>
            </a:r>
            <a:r>
              <a:rPr kumimoji="0" lang="fr-FR" sz="2200" b="0" i="0" u="none" strike="noStrike" kern="1200" cap="none" spc="0" normalizeH="0" baseline="0" noProof="0" dirty="0">
                <a:ln>
                  <a:noFill/>
                </a:ln>
                <a:solidFill>
                  <a:prstClr val="black"/>
                </a:solidFill>
                <a:effectLst/>
                <a:uLnTx/>
                <a:uFillTx/>
                <a:latin typeface="Corbel" panose="020B0503020204020204"/>
                <a:ea typeface="+mn-ea"/>
                <a:cs typeface="+mn-cs"/>
              </a:rPr>
              <a:t> La directive </a:t>
            </a:r>
            <a:r>
              <a:rPr kumimoji="0" lang="fr-FR" sz="2200" b="1" i="0" u="none" strike="noStrike" kern="1200" cap="none" spc="0" normalizeH="0" baseline="0" noProof="0" dirty="0">
                <a:ln>
                  <a:noFill/>
                </a:ln>
                <a:solidFill>
                  <a:srgbClr val="C00000"/>
                </a:solidFill>
                <a:effectLst/>
                <a:uLnTx/>
                <a:uFillTx/>
                <a:latin typeface="Corbel" panose="020B0503020204020204"/>
                <a:ea typeface="+mn-ea"/>
                <a:cs typeface="+mn-cs"/>
              </a:rPr>
              <a:t>est exécutée une seule fois au moment de la compilation</a:t>
            </a:r>
            <a:r>
              <a:rPr kumimoji="0" lang="fr-FR" sz="2200" b="0" i="0" u="none" strike="noStrike" kern="1200" cap="none" spc="0" normalizeH="0" baseline="0" noProof="0" dirty="0">
                <a:ln>
                  <a:noFill/>
                </a:ln>
                <a:solidFill>
                  <a:srgbClr val="C00000"/>
                </a:solidFill>
                <a:effectLst/>
                <a:uLnTx/>
                <a:uFillTx/>
                <a:latin typeface="Corbel" panose="020B0503020204020204"/>
                <a:ea typeface="+mn-ea"/>
                <a:cs typeface="+mn-cs"/>
              </a:rPr>
              <a:t> </a:t>
            </a:r>
            <a:r>
              <a:rPr kumimoji="0" lang="fr-FR" sz="2200" b="0" i="0" u="none" strike="noStrike" kern="1200" cap="none" spc="0" normalizeH="0" baseline="0" noProof="0" dirty="0">
                <a:ln>
                  <a:noFill/>
                </a:ln>
                <a:solidFill>
                  <a:prstClr val="black"/>
                </a:solidFill>
                <a:effectLst/>
                <a:uLnTx/>
                <a:uFillTx/>
                <a:latin typeface="Corbel" panose="020B0503020204020204"/>
                <a:ea typeface="+mn-ea"/>
                <a:cs typeface="+mn-cs"/>
              </a:rPr>
              <a:t>de la page JSP, tandis que l’action </a:t>
            </a:r>
            <a:r>
              <a:rPr kumimoji="0" lang="fr-FR" sz="2200" b="1" i="0" u="none" strike="noStrike" kern="1200" cap="none" spc="0" normalizeH="0" baseline="0" noProof="0" dirty="0">
                <a:ln>
                  <a:noFill/>
                </a:ln>
                <a:solidFill>
                  <a:srgbClr val="0070C0"/>
                </a:solidFill>
                <a:effectLst/>
                <a:uLnTx/>
                <a:uFillTx/>
                <a:latin typeface="Corbel" panose="020B0503020204020204"/>
                <a:ea typeface="+mn-ea"/>
                <a:cs typeface="+mn-cs"/>
              </a:rPr>
              <a:t>est exécutée autant de fois que la page est appelée</a:t>
            </a:r>
            <a:r>
              <a:rPr kumimoji="0" lang="fr-FR" sz="2200" b="0" i="0" u="none" strike="noStrike" kern="1200" cap="none" spc="0" normalizeH="0" baseline="0" noProof="0" dirty="0">
                <a:ln>
                  <a:noFill/>
                </a:ln>
                <a:solidFill>
                  <a:prstClr val="black"/>
                </a:solidFill>
                <a:effectLst/>
                <a:uLnTx/>
                <a:uFillTx/>
                <a:latin typeface="Corbel" panose="020B0503020204020204"/>
                <a:ea typeface="+mn-ea"/>
                <a:cs typeface="+mn-cs"/>
              </a:rPr>
              <a:t> et peut donc produire un résultat différent à chaque appel.</a:t>
            </a:r>
            <a:endParaRPr kumimoji="0" lang="fr-FR" sz="4000" b="1" i="0" u="none" strike="noStrike" kern="1200" cap="none" spc="0" normalizeH="0" baseline="0" noProof="0" dirty="0">
              <a:ln>
                <a:noFill/>
              </a:ln>
              <a:solidFill>
                <a:srgbClr val="212121"/>
              </a:solidFill>
              <a:effectLst/>
              <a:uLnTx/>
              <a:uFillTx/>
              <a:latin typeface="Corbel" panose="020B0503020204020204"/>
              <a:ea typeface="+mn-ea"/>
              <a:cs typeface="+mn-cs"/>
            </a:endParaRPr>
          </a:p>
        </p:txBody>
      </p:sp>
    </p:spTree>
    <p:extLst>
      <p:ext uri="{BB962C8B-B14F-4D97-AF65-F5344CB8AC3E}">
        <p14:creationId xmlns:p14="http://schemas.microsoft.com/office/powerpoint/2010/main" val="5923135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7" name="Titre 1"/>
          <p:cNvSpPr txBox="1">
            <a:spLocks/>
          </p:cNvSpPr>
          <p:nvPr/>
        </p:nvSpPr>
        <p:spPr>
          <a:xfrm>
            <a:off x="1491522" y="0"/>
            <a:ext cx="10670980" cy="607169"/>
          </a:xfrm>
          <a:prstGeom prst="rect">
            <a:avLst/>
          </a:prstGeom>
          <a:effectLst/>
        </p:spPr>
        <p:txBody>
          <a:bodyPr vert="horz" lIns="91440" tIns="45720" rIns="91440" bIns="45720" rtlCol="0" anchor="ctr">
            <a:normAutofit fontScale="85000" lnSpcReduction="10000"/>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fr-FR" b="1" dirty="0">
                <a:solidFill>
                  <a:srgbClr val="C00000"/>
                </a:solidFill>
              </a:rPr>
              <a:t>La gestion des erreurs: </a:t>
            </a:r>
            <a:r>
              <a:rPr lang="fr-SN" b="1" dirty="0">
                <a:solidFill>
                  <a:srgbClr val="00B0F0"/>
                </a:solidFill>
              </a:rPr>
              <a:t>La définition d'une page d'erreur</a:t>
            </a:r>
          </a:p>
        </p:txBody>
      </p:sp>
      <p:sp>
        <p:nvSpPr>
          <p:cNvPr id="8" name="Espace réservé du contenu 2"/>
          <p:cNvSpPr txBox="1">
            <a:spLocks/>
          </p:cNvSpPr>
          <p:nvPr/>
        </p:nvSpPr>
        <p:spPr>
          <a:xfrm>
            <a:off x="1491522" y="462579"/>
            <a:ext cx="10478982" cy="4582757"/>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lvl="1" algn="just">
              <a:buClr>
                <a:srgbClr val="30ACEC">
                  <a:lumMod val="75000"/>
                </a:srgbClr>
              </a:buClr>
              <a:defRPr/>
            </a:pPr>
            <a:r>
              <a:rPr lang="fr-FR" sz="2400" dirty="0">
                <a:solidFill>
                  <a:prstClr val="black"/>
                </a:solidFill>
              </a:rPr>
              <a:t>Une page d'erreur est une JSP dont l'attribut </a:t>
            </a:r>
            <a:r>
              <a:rPr lang="fr-FR" sz="2400" b="1" dirty="0" err="1">
                <a:solidFill>
                  <a:srgbClr val="FF0000"/>
                </a:solidFill>
              </a:rPr>
              <a:t>isErrorPage</a:t>
            </a:r>
            <a:r>
              <a:rPr lang="fr-FR" sz="2400" dirty="0">
                <a:solidFill>
                  <a:prstClr val="black"/>
                </a:solidFill>
              </a:rPr>
              <a:t> est égal à true dans la directive page. Une telle page dispose d'un accès à la variable implicite nommée exception de type </a:t>
            </a:r>
            <a:r>
              <a:rPr lang="fr-FR" sz="2400" b="1" dirty="0" err="1">
                <a:solidFill>
                  <a:srgbClr val="FF0000"/>
                </a:solidFill>
              </a:rPr>
              <a:t>Throwable</a:t>
            </a:r>
            <a:r>
              <a:rPr lang="fr-FR" sz="2400" dirty="0">
                <a:solidFill>
                  <a:prstClr val="black"/>
                </a:solidFill>
              </a:rPr>
              <a:t> qui encapsule l'exception qui a été levée.</a:t>
            </a:r>
          </a:p>
          <a:p>
            <a:pPr lvl="1" algn="just">
              <a:buClr>
                <a:srgbClr val="30ACEC">
                  <a:lumMod val="75000"/>
                </a:srgbClr>
              </a:buClr>
              <a:defRPr/>
            </a:pPr>
            <a:r>
              <a:rPr lang="fr-FR" sz="2400" dirty="0">
                <a:solidFill>
                  <a:prstClr val="black"/>
                </a:solidFill>
              </a:rPr>
              <a:t>Il est possible dans une telle page d'afficher un message d'erreur personnalisé mais aussi d'inclure des traitements liés à la gestion de l'exception : ajouter l'exception dans un journal, envoyer un mail pour son traitement, ...</a:t>
            </a:r>
            <a:endParaRPr kumimoji="0" lang="fr-FR" sz="3200" b="0" i="0" u="none" strike="noStrike" kern="1200" cap="none" spc="0" normalizeH="0" baseline="0" noProof="0" dirty="0">
              <a:ln>
                <a:noFill/>
              </a:ln>
              <a:solidFill>
                <a:prstClr val="black"/>
              </a:solidFill>
              <a:effectLst/>
              <a:uLnTx/>
              <a:uFillTx/>
              <a:latin typeface="Corbel" panose="020B0503020204020204"/>
              <a:ea typeface="+mn-ea"/>
              <a:cs typeface="+mn-cs"/>
            </a:endParaRPr>
          </a:p>
          <a:p>
            <a:pPr lvl="1" algn="just">
              <a:buClr>
                <a:srgbClr val="30ACEC">
                  <a:lumMod val="75000"/>
                </a:srgbClr>
              </a:buClr>
              <a:buFont typeface="Arial" panose="020B0604020202020204" pitchFamily="34" charset="0"/>
              <a:buChar char="•"/>
              <a:defRPr/>
            </a:pPr>
            <a:r>
              <a:rPr lang="fr-FR" sz="2400" b="1" dirty="0">
                <a:solidFill>
                  <a:prstClr val="black"/>
                </a:solidFill>
              </a:rPr>
              <a:t>Exemple: </a:t>
            </a:r>
          </a:p>
        </p:txBody>
      </p:sp>
      <p:sp>
        <p:nvSpPr>
          <p:cNvPr id="9" name="Rectangle 8">
            <a:extLst>
              <a:ext uri="{FF2B5EF4-FFF2-40B4-BE49-F238E27FC236}">
                <a16:creationId xmlns:a16="http://schemas.microsoft.com/office/drawing/2014/main" id="{8C2A7F33-8883-DD4A-9833-F8E9C297E3E0}"/>
              </a:ext>
            </a:extLst>
          </p:cNvPr>
          <p:cNvSpPr/>
          <p:nvPr/>
        </p:nvSpPr>
        <p:spPr>
          <a:xfrm>
            <a:off x="4291678" y="4336803"/>
            <a:ext cx="5616115" cy="235592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fr-SN" sz="1600" dirty="0">
                <a:latin typeface="Courier New" panose="02070309020205020404" pitchFamily="49" charset="0"/>
              </a:rPr>
              <a:t>&lt;%@ page language=</a:t>
            </a:r>
            <a:r>
              <a:rPr lang="fr-SN" sz="1600" dirty="0">
                <a:solidFill>
                  <a:srgbClr val="0000FF"/>
                </a:solidFill>
                <a:latin typeface="Courier New" panose="02070309020205020404" pitchFamily="49" charset="0"/>
              </a:rPr>
              <a:t>"java"</a:t>
            </a:r>
            <a:r>
              <a:rPr lang="fr-SN" sz="1600" dirty="0">
                <a:latin typeface="Courier New" panose="02070309020205020404" pitchFamily="49" charset="0"/>
              </a:rPr>
              <a:t> </a:t>
            </a:r>
            <a:r>
              <a:rPr lang="fr-SN" sz="1600" dirty="0" err="1">
                <a:latin typeface="Courier New" panose="02070309020205020404" pitchFamily="49" charset="0"/>
              </a:rPr>
              <a:t>contentType</a:t>
            </a:r>
            <a:r>
              <a:rPr lang="fr-SN" sz="1600" dirty="0">
                <a:latin typeface="Courier New" panose="02070309020205020404" pitchFamily="49" charset="0"/>
              </a:rPr>
              <a:t>=</a:t>
            </a:r>
            <a:r>
              <a:rPr lang="fr-SN" sz="1600" dirty="0">
                <a:solidFill>
                  <a:srgbClr val="0000FF"/>
                </a:solidFill>
                <a:latin typeface="Courier New" panose="02070309020205020404" pitchFamily="49" charset="0"/>
              </a:rPr>
              <a:t>"</a:t>
            </a:r>
            <a:r>
              <a:rPr lang="fr-SN" sz="1600" dirty="0" err="1">
                <a:solidFill>
                  <a:srgbClr val="0000FF"/>
                </a:solidFill>
                <a:latin typeface="Courier New" panose="02070309020205020404" pitchFamily="49" charset="0"/>
              </a:rPr>
              <a:t>text</a:t>
            </a:r>
            <a:r>
              <a:rPr lang="fr-SN" sz="1600" dirty="0">
                <a:solidFill>
                  <a:srgbClr val="0000FF"/>
                </a:solidFill>
                <a:latin typeface="Courier New" panose="02070309020205020404" pitchFamily="49" charset="0"/>
              </a:rPr>
              <a:t>/html"</a:t>
            </a:r>
            <a:r>
              <a:rPr lang="fr-SN" sz="1600" dirty="0">
                <a:latin typeface="Courier New" panose="02070309020205020404" pitchFamily="49" charset="0"/>
              </a:rPr>
              <a:t> %&gt; </a:t>
            </a:r>
          </a:p>
          <a:p>
            <a:r>
              <a:rPr lang="fr-SN" sz="1600" dirty="0">
                <a:latin typeface="Courier New" panose="02070309020205020404" pitchFamily="49" charset="0"/>
              </a:rPr>
              <a:t>&lt;%@ page </a:t>
            </a:r>
            <a:r>
              <a:rPr lang="fr-SN" sz="1600" dirty="0" err="1">
                <a:latin typeface="Courier New" panose="02070309020205020404" pitchFamily="49" charset="0"/>
              </a:rPr>
              <a:t>isErrorPage</a:t>
            </a:r>
            <a:r>
              <a:rPr lang="fr-SN" sz="1600" dirty="0">
                <a:latin typeface="Courier New" panose="02070309020205020404" pitchFamily="49" charset="0"/>
              </a:rPr>
              <a:t>=</a:t>
            </a:r>
            <a:r>
              <a:rPr lang="fr-SN" sz="1600" dirty="0">
                <a:solidFill>
                  <a:srgbClr val="0000FF"/>
                </a:solidFill>
                <a:latin typeface="Courier New" panose="02070309020205020404" pitchFamily="49" charset="0"/>
              </a:rPr>
              <a:t>"true"</a:t>
            </a:r>
            <a:r>
              <a:rPr lang="fr-SN" sz="1600" dirty="0">
                <a:latin typeface="Courier New" panose="02070309020205020404" pitchFamily="49" charset="0"/>
              </a:rPr>
              <a:t> %&gt; </a:t>
            </a:r>
          </a:p>
          <a:p>
            <a:r>
              <a:rPr lang="fr-SN" sz="1600" dirty="0">
                <a:latin typeface="Courier New" panose="02070309020205020404" pitchFamily="49" charset="0"/>
              </a:rPr>
              <a:t>&lt;</a:t>
            </a:r>
            <a:r>
              <a:rPr lang="fr-SN" sz="1600" b="1" dirty="0">
                <a:solidFill>
                  <a:srgbClr val="000080"/>
                </a:solidFill>
                <a:latin typeface="Courier New" panose="02070309020205020404" pitchFamily="49" charset="0"/>
              </a:rPr>
              <a:t>html</a:t>
            </a:r>
            <a:r>
              <a:rPr lang="fr-SN" sz="1600" dirty="0">
                <a:latin typeface="Courier New" panose="02070309020205020404" pitchFamily="49" charset="0"/>
              </a:rPr>
              <a:t>&gt; </a:t>
            </a:r>
          </a:p>
          <a:p>
            <a:r>
              <a:rPr lang="fr-SN" sz="1600" dirty="0">
                <a:latin typeface="Courier New" panose="02070309020205020404" pitchFamily="49" charset="0"/>
              </a:rPr>
              <a:t>&lt;</a:t>
            </a:r>
            <a:r>
              <a:rPr lang="fr-SN" sz="1600" b="1" dirty="0">
                <a:solidFill>
                  <a:srgbClr val="000080"/>
                </a:solidFill>
                <a:latin typeface="Courier New" panose="02070309020205020404" pitchFamily="49" charset="0"/>
              </a:rPr>
              <a:t>body</a:t>
            </a:r>
            <a:r>
              <a:rPr lang="fr-SN" sz="1600" dirty="0">
                <a:latin typeface="Courier New" panose="02070309020205020404" pitchFamily="49" charset="0"/>
              </a:rPr>
              <a:t>&gt; </a:t>
            </a:r>
          </a:p>
          <a:p>
            <a:r>
              <a:rPr lang="fr-SN" sz="1600" dirty="0">
                <a:latin typeface="Courier New" panose="02070309020205020404" pitchFamily="49" charset="0"/>
              </a:rPr>
              <a:t>&lt;</a:t>
            </a:r>
            <a:r>
              <a:rPr lang="fr-SN" sz="1600" b="1" dirty="0">
                <a:solidFill>
                  <a:srgbClr val="000080"/>
                </a:solidFill>
                <a:latin typeface="Courier New" panose="02070309020205020404" pitchFamily="49" charset="0"/>
              </a:rPr>
              <a:t>h1</a:t>
            </a:r>
            <a:r>
              <a:rPr lang="fr-SN" sz="1600" dirty="0">
                <a:latin typeface="Courier New" panose="02070309020205020404" pitchFamily="49" charset="0"/>
              </a:rPr>
              <a:t>&gt;Une erreur est survenue lors des traitements&lt;/</a:t>
            </a:r>
            <a:r>
              <a:rPr lang="fr-SN" sz="1600" b="1" dirty="0">
                <a:solidFill>
                  <a:srgbClr val="000080"/>
                </a:solidFill>
                <a:latin typeface="Courier New" panose="02070309020205020404" pitchFamily="49" charset="0"/>
              </a:rPr>
              <a:t>h1</a:t>
            </a:r>
            <a:r>
              <a:rPr lang="fr-SN" sz="1600" dirty="0">
                <a:latin typeface="Courier New" panose="02070309020205020404" pitchFamily="49" charset="0"/>
              </a:rPr>
              <a:t>&gt; </a:t>
            </a:r>
          </a:p>
          <a:p>
            <a:r>
              <a:rPr lang="fr-SN" sz="1600" dirty="0">
                <a:latin typeface="Courier New" panose="02070309020205020404" pitchFamily="49" charset="0"/>
              </a:rPr>
              <a:t>&lt;</a:t>
            </a:r>
            <a:r>
              <a:rPr lang="fr-SN" sz="1600" b="1" dirty="0">
                <a:solidFill>
                  <a:srgbClr val="000080"/>
                </a:solidFill>
                <a:latin typeface="Courier New" panose="02070309020205020404" pitchFamily="49" charset="0"/>
              </a:rPr>
              <a:t>p</a:t>
            </a:r>
            <a:r>
              <a:rPr lang="fr-SN" sz="1600" dirty="0">
                <a:latin typeface="Courier New" panose="02070309020205020404" pitchFamily="49" charset="0"/>
              </a:rPr>
              <a:t>&gt;&lt;%= </a:t>
            </a:r>
            <a:r>
              <a:rPr lang="fr-SN" sz="1600" dirty="0" err="1">
                <a:latin typeface="Courier New" panose="02070309020205020404" pitchFamily="49" charset="0"/>
              </a:rPr>
              <a:t>exception.getMessage</a:t>
            </a:r>
            <a:r>
              <a:rPr lang="fr-SN" sz="1600" dirty="0">
                <a:latin typeface="Courier New" panose="02070309020205020404" pitchFamily="49" charset="0"/>
              </a:rPr>
              <a:t>() %&gt;&lt;/</a:t>
            </a:r>
            <a:r>
              <a:rPr lang="fr-SN" sz="1600" b="1" dirty="0">
                <a:solidFill>
                  <a:srgbClr val="000080"/>
                </a:solidFill>
                <a:latin typeface="Courier New" panose="02070309020205020404" pitchFamily="49" charset="0"/>
              </a:rPr>
              <a:t>p</a:t>
            </a:r>
            <a:r>
              <a:rPr lang="fr-SN" sz="1600" dirty="0">
                <a:latin typeface="Courier New" panose="02070309020205020404" pitchFamily="49" charset="0"/>
              </a:rPr>
              <a:t>&gt; &lt;/</a:t>
            </a:r>
            <a:r>
              <a:rPr lang="fr-SN" sz="1600" b="1" dirty="0">
                <a:solidFill>
                  <a:srgbClr val="000080"/>
                </a:solidFill>
                <a:latin typeface="Courier New" panose="02070309020205020404" pitchFamily="49" charset="0"/>
              </a:rPr>
              <a:t>body</a:t>
            </a:r>
            <a:r>
              <a:rPr lang="fr-SN" sz="1600" dirty="0">
                <a:latin typeface="Courier New" panose="02070309020205020404" pitchFamily="49" charset="0"/>
              </a:rPr>
              <a:t>&gt; </a:t>
            </a:r>
          </a:p>
          <a:p>
            <a:r>
              <a:rPr lang="fr-SN" sz="1600" dirty="0">
                <a:latin typeface="Courier New" panose="02070309020205020404" pitchFamily="49" charset="0"/>
              </a:rPr>
              <a:t>&lt;/</a:t>
            </a:r>
            <a:r>
              <a:rPr lang="fr-SN" sz="1600" b="1" dirty="0">
                <a:solidFill>
                  <a:srgbClr val="000080"/>
                </a:solidFill>
                <a:latin typeface="Courier New" panose="02070309020205020404" pitchFamily="49" charset="0"/>
              </a:rPr>
              <a:t>html</a:t>
            </a:r>
            <a:r>
              <a:rPr lang="fr-SN" sz="1600" dirty="0">
                <a:latin typeface="Courier New" panose="02070309020205020404" pitchFamily="49" charset="0"/>
              </a:rPr>
              <a:t>&gt;</a:t>
            </a:r>
            <a:endParaRPr lang="fr-SN" sz="1600" dirty="0">
              <a:solidFill>
                <a:srgbClr val="000000"/>
              </a:solidFill>
              <a:latin typeface="verdana" panose="020B0604030504040204" pitchFamily="34" charset="0"/>
            </a:endParaRPr>
          </a:p>
        </p:txBody>
      </p:sp>
    </p:spTree>
    <p:extLst>
      <p:ext uri="{BB962C8B-B14F-4D97-AF65-F5344CB8AC3E}">
        <p14:creationId xmlns:p14="http://schemas.microsoft.com/office/powerpoint/2010/main" val="11698886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868362"/>
            <a:ext cx="10700478" cy="1847944"/>
          </a:xfrm>
        </p:spPr>
        <p:txBody>
          <a:bodyPr>
            <a:noAutofit/>
          </a:bodyPr>
          <a:lstStyle/>
          <a:p>
            <a:pPr lvl="1"/>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p:txBody>
      </p:sp>
      <p:sp>
        <p:nvSpPr>
          <p:cNvPr id="7" name="Titre 1"/>
          <p:cNvSpPr txBox="1">
            <a:spLocks/>
          </p:cNvSpPr>
          <p:nvPr/>
        </p:nvSpPr>
        <p:spPr>
          <a:xfrm>
            <a:off x="1491522" y="0"/>
            <a:ext cx="10670980" cy="607169"/>
          </a:xfrm>
          <a:prstGeom prst="rect">
            <a:avLst/>
          </a:prstGeom>
          <a:effectLst/>
        </p:spPr>
        <p:txBody>
          <a:bodyPr vert="horz" lIns="91440" tIns="45720" rIns="91440" bIns="45720" rtlCol="0" anchor="ctr">
            <a:normAutofit fontScale="92500" lnSpcReduction="10000"/>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defRPr/>
            </a:pPr>
            <a:r>
              <a:rPr lang="fr-FR" b="1" dirty="0">
                <a:solidFill>
                  <a:srgbClr val="C00000"/>
                </a:solidFill>
              </a:rPr>
              <a:t>La gestion des erreurs</a:t>
            </a:r>
          </a:p>
        </p:txBody>
      </p:sp>
      <p:sp>
        <p:nvSpPr>
          <p:cNvPr id="8" name="Espace réservé du contenu 2"/>
          <p:cNvSpPr txBox="1">
            <a:spLocks/>
          </p:cNvSpPr>
          <p:nvPr/>
        </p:nvSpPr>
        <p:spPr>
          <a:xfrm>
            <a:off x="1491522" y="473336"/>
            <a:ext cx="10478982" cy="6067313"/>
          </a:xfrm>
          <a:prstGeom prst="rect">
            <a:avLst/>
          </a:prstGeom>
        </p:spPr>
        <p:txBody>
          <a:bodyPr vert="horz" lIns="91440" tIns="45720" rIns="91440" bIns="45720" rtlCol="0" anchor="ctr">
            <a:normAutofit fontScale="92500" lnSpcReduction="1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lvl="1">
              <a:buClr>
                <a:srgbClr val="30ACEC">
                  <a:lumMod val="75000"/>
                </a:srgbClr>
              </a:buClr>
              <a:defRPr/>
            </a:pPr>
            <a:r>
              <a:rPr lang="fr-FR" sz="2400" dirty="0">
                <a:solidFill>
                  <a:prstClr val="black"/>
                </a:solidFill>
              </a:rPr>
              <a:t>Lors de </a:t>
            </a:r>
            <a:r>
              <a:rPr lang="fr-FR" sz="2400" b="1" dirty="0">
                <a:solidFill>
                  <a:prstClr val="black"/>
                </a:solidFill>
              </a:rPr>
              <a:t>l'exécution d'une page JSP</a:t>
            </a:r>
            <a:r>
              <a:rPr lang="fr-FR" sz="2400" dirty="0">
                <a:solidFill>
                  <a:prstClr val="black"/>
                </a:solidFill>
              </a:rPr>
              <a:t>, des erreurs peuvent survenir. Chaque erreur se traduit par la levée d'une exception. Si cette exception est capturée dans un bloc </a:t>
            </a:r>
            <a:r>
              <a:rPr lang="fr-FR" sz="2400" b="1" dirty="0">
                <a:solidFill>
                  <a:prstClr val="black"/>
                </a:solidFill>
              </a:rPr>
              <a:t>try/catch </a:t>
            </a:r>
            <a:r>
              <a:rPr lang="fr-FR" sz="2400" dirty="0">
                <a:solidFill>
                  <a:prstClr val="black"/>
                </a:solidFill>
              </a:rPr>
              <a:t>de la JSP, celle-ci est traitée. Si l'exception n'est pas capturée dans la page, il y a deux possibilités selon qu'une page d'erreur est associée à la page JSP ou non : </a:t>
            </a:r>
            <a:r>
              <a:rPr kumimoji="0" lang="fr-FR" sz="3200" b="0" i="0" u="none" strike="noStrike" kern="1200" cap="none" spc="0" normalizeH="0" baseline="0" noProof="0" dirty="0">
                <a:ln>
                  <a:noFill/>
                </a:ln>
                <a:solidFill>
                  <a:prstClr val="black"/>
                </a:solidFill>
                <a:effectLst/>
                <a:uLnTx/>
                <a:uFillTx/>
                <a:latin typeface="Corbel" panose="020B0503020204020204"/>
                <a:ea typeface="+mn-ea"/>
                <a:cs typeface="+mn-cs"/>
              </a:rPr>
              <a:t>:</a:t>
            </a:r>
          </a:p>
          <a:p>
            <a:pPr lvl="3">
              <a:buClr>
                <a:srgbClr val="30ACEC">
                  <a:lumMod val="75000"/>
                </a:srgbClr>
              </a:buClr>
              <a:buFont typeface="Wingdings" charset="2"/>
              <a:buChar char="ü"/>
              <a:defRPr/>
            </a:pPr>
            <a:r>
              <a:rPr lang="fr-FR" sz="2400" dirty="0"/>
              <a:t>Sans page d'erreur associée, la pile d'exécution de l'exception est affichée</a:t>
            </a:r>
          </a:p>
          <a:p>
            <a:pPr lvl="3">
              <a:buClr>
                <a:srgbClr val="30ACEC">
                  <a:lumMod val="75000"/>
                </a:srgbClr>
              </a:buClr>
              <a:buFont typeface="Wingdings" charset="2"/>
              <a:buChar char="ü"/>
              <a:defRPr/>
            </a:pPr>
            <a:r>
              <a:rPr lang="fr-FR" sz="2400" dirty="0"/>
              <a:t>Avec une page d'erreur associée, une redirection est effectuée vers cette JSP</a:t>
            </a:r>
          </a:p>
          <a:p>
            <a:pPr lvl="1">
              <a:buClr>
                <a:srgbClr val="30ACEC">
                  <a:lumMod val="75000"/>
                </a:srgbClr>
              </a:buClr>
              <a:buFont typeface="Arial" panose="020B0604020202020204" pitchFamily="34" charset="0"/>
              <a:buChar char="•"/>
              <a:defRPr/>
            </a:pPr>
            <a:r>
              <a:rPr lang="fr-FR" sz="2400" dirty="0">
                <a:solidFill>
                  <a:prstClr val="black"/>
                </a:solidFill>
              </a:rPr>
              <a:t>La définition d'une page d'erreur permet de la préciser dans l'attribut </a:t>
            </a:r>
            <a:r>
              <a:rPr lang="fr-FR" sz="2400" b="1" dirty="0" err="1">
                <a:solidFill>
                  <a:srgbClr val="FF0000"/>
                </a:solidFill>
              </a:rPr>
              <a:t>errorPage</a:t>
            </a:r>
            <a:r>
              <a:rPr lang="fr-FR" sz="2400" dirty="0">
                <a:solidFill>
                  <a:prstClr val="black"/>
                </a:solidFill>
              </a:rPr>
              <a:t> de la directive page des autres </a:t>
            </a:r>
            <a:r>
              <a:rPr lang="fr-FR" sz="2400" b="1" dirty="0">
                <a:solidFill>
                  <a:prstClr val="black"/>
                </a:solidFill>
              </a:rPr>
              <a:t>JSP</a:t>
            </a:r>
            <a:r>
              <a:rPr lang="fr-FR" sz="2400" dirty="0">
                <a:solidFill>
                  <a:prstClr val="black"/>
                </a:solidFill>
              </a:rPr>
              <a:t> de l'application. Si une exception est levée dans les traitements d'une de ces pages, la </a:t>
            </a:r>
            <a:r>
              <a:rPr lang="fr-FR" sz="2400" b="1" dirty="0">
                <a:solidFill>
                  <a:prstClr val="black"/>
                </a:solidFill>
              </a:rPr>
              <a:t>JSP</a:t>
            </a:r>
            <a:r>
              <a:rPr lang="fr-FR" sz="2400" dirty="0">
                <a:solidFill>
                  <a:prstClr val="black"/>
                </a:solidFill>
              </a:rPr>
              <a:t> va automatiquement rediriger l'utilisateur vers la </a:t>
            </a:r>
            <a:r>
              <a:rPr lang="fr-FR" sz="2400" b="1" dirty="0">
                <a:solidFill>
                  <a:srgbClr val="FF0000"/>
                </a:solidFill>
              </a:rPr>
              <a:t>page d'erreur précisée</a:t>
            </a:r>
            <a:r>
              <a:rPr lang="fr-FR" sz="2400" dirty="0">
                <a:solidFill>
                  <a:prstClr val="black"/>
                </a:solidFill>
              </a:rPr>
              <a:t>.</a:t>
            </a:r>
          </a:p>
          <a:p>
            <a:pPr lvl="1">
              <a:buClr>
                <a:srgbClr val="30ACEC">
                  <a:lumMod val="75000"/>
                </a:srgbClr>
              </a:buClr>
              <a:buFont typeface="Arial" panose="020B0604020202020204" pitchFamily="34" charset="0"/>
              <a:buChar char="•"/>
              <a:defRPr/>
            </a:pPr>
            <a:r>
              <a:rPr lang="fr-FR" sz="2400" dirty="0">
                <a:solidFill>
                  <a:prstClr val="black"/>
                </a:solidFill>
              </a:rPr>
              <a:t>La valeur de l'attribut </a:t>
            </a:r>
            <a:r>
              <a:rPr lang="fr-FR" sz="2400" b="1" dirty="0" err="1">
                <a:solidFill>
                  <a:srgbClr val="FF0000"/>
                </a:solidFill>
              </a:rPr>
              <a:t>errorPage</a:t>
            </a:r>
            <a:r>
              <a:rPr lang="fr-FR" sz="2400" dirty="0">
                <a:solidFill>
                  <a:prstClr val="black"/>
                </a:solidFill>
              </a:rPr>
              <a:t> de la directive page doit contenir l'URL de la page d'erreur. Le plus simple est de définir cette page à la racine de l'application web et de faire précéder le nom de la page par un caractère</a:t>
            </a:r>
            <a:r>
              <a:rPr lang="fr-FR" sz="2400" b="1" dirty="0">
                <a:solidFill>
                  <a:srgbClr val="FF0000"/>
                </a:solidFill>
              </a:rPr>
              <a:t> '/' </a:t>
            </a:r>
            <a:r>
              <a:rPr lang="fr-FR" sz="2400" dirty="0">
                <a:solidFill>
                  <a:prstClr val="black"/>
                </a:solidFill>
              </a:rPr>
              <a:t>dans l'url.</a:t>
            </a:r>
          </a:p>
          <a:p>
            <a:pPr lvl="1">
              <a:buClr>
                <a:srgbClr val="30ACEC">
                  <a:lumMod val="75000"/>
                </a:srgbClr>
              </a:buClr>
              <a:buFont typeface="Arial" panose="020B0604020202020204" pitchFamily="34" charset="0"/>
              <a:buChar char="•"/>
              <a:defRPr/>
            </a:pPr>
            <a:r>
              <a:rPr lang="fr-FR" sz="2400" b="1" dirty="0">
                <a:solidFill>
                  <a:prstClr val="black"/>
                </a:solidFill>
              </a:rPr>
              <a:t>Exemple: </a:t>
            </a:r>
          </a:p>
        </p:txBody>
      </p:sp>
      <p:sp>
        <p:nvSpPr>
          <p:cNvPr id="9" name="Rectangle 8">
            <a:extLst>
              <a:ext uri="{FF2B5EF4-FFF2-40B4-BE49-F238E27FC236}">
                <a16:creationId xmlns:a16="http://schemas.microsoft.com/office/drawing/2014/main" id="{8C2A7F33-8883-DD4A-9833-F8E9C297E3E0}"/>
              </a:ext>
            </a:extLst>
          </p:cNvPr>
          <p:cNvSpPr/>
          <p:nvPr/>
        </p:nvSpPr>
        <p:spPr>
          <a:xfrm>
            <a:off x="4033494" y="5989638"/>
            <a:ext cx="6666984" cy="65098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fr-SN" sz="2000" dirty="0">
                <a:latin typeface="Courier New" panose="02070309020205020404" pitchFamily="49" charset="0"/>
              </a:rPr>
              <a:t>&lt;%@ page </a:t>
            </a:r>
            <a:r>
              <a:rPr lang="fr-SN" sz="2000" dirty="0" err="1">
                <a:latin typeface="Courier New" panose="02070309020205020404" pitchFamily="49" charset="0"/>
              </a:rPr>
              <a:t>errorPage</a:t>
            </a:r>
            <a:r>
              <a:rPr lang="fr-SN" sz="2000" dirty="0">
                <a:latin typeface="Courier New" panose="02070309020205020404" pitchFamily="49" charset="0"/>
              </a:rPr>
              <a:t>=</a:t>
            </a:r>
            <a:r>
              <a:rPr lang="fr-SN" sz="2000" dirty="0">
                <a:solidFill>
                  <a:srgbClr val="0000FF"/>
                </a:solidFill>
                <a:latin typeface="Courier New" panose="02070309020205020404" pitchFamily="49" charset="0"/>
              </a:rPr>
              <a:t>"/</a:t>
            </a:r>
            <a:r>
              <a:rPr lang="fr-SN" sz="2000" dirty="0" err="1">
                <a:solidFill>
                  <a:srgbClr val="0000FF"/>
                </a:solidFill>
                <a:latin typeface="Courier New" panose="02070309020205020404" pitchFamily="49" charset="0"/>
              </a:rPr>
              <a:t>mapagederreur.jsp</a:t>
            </a:r>
            <a:r>
              <a:rPr lang="fr-SN" sz="2000" dirty="0">
                <a:solidFill>
                  <a:srgbClr val="0000FF"/>
                </a:solidFill>
                <a:latin typeface="Courier New" panose="02070309020205020404" pitchFamily="49" charset="0"/>
              </a:rPr>
              <a:t>"</a:t>
            </a:r>
            <a:r>
              <a:rPr lang="fr-SN" sz="2000" dirty="0">
                <a:latin typeface="Courier New" panose="02070309020205020404" pitchFamily="49" charset="0"/>
              </a:rPr>
              <a:t> %&gt;</a:t>
            </a:r>
            <a:endParaRPr lang="fr-SN" sz="2000" dirty="0">
              <a:solidFill>
                <a:srgbClr val="000000"/>
              </a:solidFill>
              <a:latin typeface="verdana" panose="020B0604030504040204" pitchFamily="34" charset="0"/>
            </a:endParaRPr>
          </a:p>
        </p:txBody>
      </p:sp>
    </p:spTree>
    <p:extLst>
      <p:ext uri="{BB962C8B-B14F-4D97-AF65-F5344CB8AC3E}">
        <p14:creationId xmlns:p14="http://schemas.microsoft.com/office/powerpoint/2010/main" val="31906949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868362"/>
            <a:ext cx="10700478" cy="1847944"/>
          </a:xfrm>
        </p:spPr>
        <p:txBody>
          <a:bodyPr>
            <a:noAutofit/>
          </a:bodyPr>
          <a:lstStyle/>
          <a:p>
            <a:pPr lvl="1"/>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p:txBody>
      </p:sp>
      <p:sp>
        <p:nvSpPr>
          <p:cNvPr id="7" name="Titre 1"/>
          <p:cNvSpPr txBox="1">
            <a:spLocks/>
          </p:cNvSpPr>
          <p:nvPr/>
        </p:nvSpPr>
        <p:spPr>
          <a:xfrm>
            <a:off x="1491522" y="0"/>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defRPr/>
            </a:pPr>
            <a:r>
              <a:rPr lang="fr-FR" b="1" dirty="0">
                <a:solidFill>
                  <a:srgbClr val="C00000"/>
                </a:solidFill>
              </a:rPr>
              <a:t>MVC et JSP</a:t>
            </a:r>
          </a:p>
        </p:txBody>
      </p:sp>
      <p:sp>
        <p:nvSpPr>
          <p:cNvPr id="8" name="Espace réservé du contenu 2"/>
          <p:cNvSpPr txBox="1">
            <a:spLocks/>
          </p:cNvSpPr>
          <p:nvPr/>
        </p:nvSpPr>
        <p:spPr>
          <a:xfrm>
            <a:off x="1491522" y="868360"/>
            <a:ext cx="10478982" cy="5672289"/>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lvl="1">
              <a:buClr>
                <a:srgbClr val="30ACEC">
                  <a:lumMod val="75000"/>
                </a:srgbClr>
              </a:buClr>
              <a:defRPr/>
            </a:pPr>
            <a:r>
              <a:rPr lang="fr-FR" sz="2400" b="1" dirty="0">
                <a:solidFill>
                  <a:prstClr val="black"/>
                </a:solidFill>
              </a:rPr>
              <a:t>MVC</a:t>
            </a:r>
            <a:r>
              <a:rPr lang="fr-FR" sz="2400" dirty="0">
                <a:solidFill>
                  <a:prstClr val="black"/>
                </a:solidFill>
              </a:rPr>
              <a:t> signifie Modèle et Contrôleur. C'est </a:t>
            </a:r>
            <a:r>
              <a:rPr lang="fr-FR" sz="2400" b="1" dirty="0">
                <a:solidFill>
                  <a:prstClr val="black"/>
                </a:solidFill>
              </a:rPr>
              <a:t>un modèle de conception</a:t>
            </a:r>
            <a:r>
              <a:rPr lang="fr-FR" sz="2400" dirty="0">
                <a:solidFill>
                  <a:prstClr val="black"/>
                </a:solidFill>
              </a:rPr>
              <a:t> qui sépare la logique métier, la logique de présentation et les données. </a:t>
            </a:r>
            <a:r>
              <a:rPr kumimoji="0" lang="fr-FR" sz="3200" b="0" i="0" u="none" strike="noStrike" kern="1200" cap="none" spc="0" normalizeH="0" baseline="0" noProof="0" dirty="0">
                <a:ln>
                  <a:noFill/>
                </a:ln>
                <a:solidFill>
                  <a:prstClr val="black"/>
                </a:solidFill>
                <a:effectLst/>
                <a:uLnTx/>
                <a:uFillTx/>
                <a:latin typeface="Corbel" panose="020B0503020204020204"/>
                <a:ea typeface="+mn-ea"/>
                <a:cs typeface="+mn-cs"/>
              </a:rPr>
              <a:t>:</a:t>
            </a:r>
          </a:p>
          <a:p>
            <a:pPr lvl="3">
              <a:buClr>
                <a:srgbClr val="30ACEC">
                  <a:lumMod val="75000"/>
                </a:srgbClr>
              </a:buClr>
              <a:buFont typeface="Wingdings" charset="2"/>
              <a:buChar char="ü"/>
              <a:defRPr/>
            </a:pPr>
            <a:r>
              <a:rPr lang="fr-FR" sz="2400" b="1" dirty="0"/>
              <a:t>Le contrôleur</a:t>
            </a:r>
            <a:r>
              <a:rPr lang="fr-FR" sz="2400" dirty="0"/>
              <a:t> agit comme une interface entre Vues  et  le </a:t>
            </a:r>
            <a:r>
              <a:rPr lang="fr-FR" sz="2400" dirty="0" err="1"/>
              <a:t>modéle</a:t>
            </a:r>
            <a:r>
              <a:rPr lang="fr-FR" sz="2400" dirty="0"/>
              <a:t>. Le contrôleur intercepte toutes les demandes entrantes.</a:t>
            </a:r>
          </a:p>
          <a:p>
            <a:pPr lvl="3">
              <a:buClr>
                <a:srgbClr val="30ACEC">
                  <a:lumMod val="75000"/>
                </a:srgbClr>
              </a:buClr>
              <a:buFont typeface="Wingdings" charset="2"/>
              <a:buChar char="ü"/>
              <a:defRPr/>
            </a:pPr>
            <a:r>
              <a:rPr lang="fr-FR" sz="2400" b="1" dirty="0"/>
              <a:t>Le modèle </a:t>
            </a:r>
            <a:r>
              <a:rPr lang="fr-FR" sz="2400" dirty="0"/>
              <a:t>représente l'état de l'application, c'est-à-dire les données. Il peut également avoir une logique métier.</a:t>
            </a:r>
          </a:p>
          <a:p>
            <a:pPr lvl="3">
              <a:buClr>
                <a:srgbClr val="30ACEC">
                  <a:lumMod val="75000"/>
                </a:srgbClr>
              </a:buClr>
              <a:buFont typeface="Wingdings" charset="2"/>
              <a:buChar char="ü"/>
              <a:defRPr/>
            </a:pPr>
            <a:r>
              <a:rPr lang="fr-FR" sz="2400" b="1" dirty="0"/>
              <a:t>La vue </a:t>
            </a:r>
            <a:r>
              <a:rPr lang="fr-FR" sz="2400" dirty="0"/>
              <a:t>représente la présentation, c'est-à-dire l'interface utilisateur.</a:t>
            </a:r>
          </a:p>
          <a:p>
            <a:pPr lvl="1">
              <a:buClr>
                <a:srgbClr val="30ACEC">
                  <a:lumMod val="75000"/>
                </a:srgbClr>
              </a:buClr>
              <a:buFont typeface="Arial" panose="020B0604020202020204" pitchFamily="34" charset="0"/>
              <a:buChar char="•"/>
              <a:defRPr/>
            </a:pPr>
            <a:r>
              <a:rPr lang="fr-FR" sz="2400" dirty="0">
                <a:solidFill>
                  <a:prstClr val="black"/>
                </a:solidFill>
              </a:rPr>
              <a:t>Avantage de l'architecture MVC (modèle 2)</a:t>
            </a:r>
          </a:p>
          <a:p>
            <a:pPr lvl="3">
              <a:buClr>
                <a:srgbClr val="30ACEC">
                  <a:lumMod val="75000"/>
                </a:srgbClr>
              </a:buClr>
              <a:buFont typeface="Wingdings" pitchFamily="2" charset="2"/>
              <a:buChar char="ü"/>
              <a:defRPr/>
            </a:pPr>
            <a:r>
              <a:rPr lang="fr-FR" sz="2400" dirty="0"/>
              <a:t>Le contrôle de la navigation est centralisé</a:t>
            </a:r>
          </a:p>
          <a:p>
            <a:pPr lvl="3">
              <a:buClr>
                <a:srgbClr val="30ACEC">
                  <a:lumMod val="75000"/>
                </a:srgbClr>
              </a:buClr>
              <a:buFont typeface="Wingdings" pitchFamily="2" charset="2"/>
              <a:buChar char="ü"/>
              <a:defRPr/>
            </a:pPr>
            <a:r>
              <a:rPr lang="fr-FR" sz="2400" dirty="0">
                <a:solidFill>
                  <a:prstClr val="black"/>
                </a:solidFill>
              </a:rPr>
              <a:t>Facilite  à maintenance des grandes applications</a:t>
            </a:r>
          </a:p>
        </p:txBody>
      </p:sp>
    </p:spTree>
    <p:extLst>
      <p:ext uri="{BB962C8B-B14F-4D97-AF65-F5344CB8AC3E}">
        <p14:creationId xmlns:p14="http://schemas.microsoft.com/office/powerpoint/2010/main" val="242405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9" name="Titre 1"/>
          <p:cNvSpPr txBox="1">
            <a:spLocks/>
          </p:cNvSpPr>
          <p:nvPr/>
        </p:nvSpPr>
        <p:spPr>
          <a:xfrm>
            <a:off x="1199118" y="-173226"/>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Première page JSP</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sp>
        <p:nvSpPr>
          <p:cNvPr id="10" name="Espace réservé du contenu 2"/>
          <p:cNvSpPr>
            <a:spLocks noGrp="1"/>
          </p:cNvSpPr>
          <p:nvPr>
            <p:ph idx="1"/>
          </p:nvPr>
        </p:nvSpPr>
        <p:spPr>
          <a:xfrm>
            <a:off x="1491522" y="1291609"/>
            <a:ext cx="10700478" cy="4550319"/>
          </a:xfrm>
        </p:spPr>
        <p:txBody>
          <a:bodyPr>
            <a:normAutofit/>
          </a:bodyPr>
          <a:lstStyle/>
          <a:p>
            <a:pPr lvl="1"/>
            <a:r>
              <a:rPr lang="fr-FR" sz="3200" dirty="0"/>
              <a:t>Lorsqu’on écrit une page </a:t>
            </a:r>
            <a:r>
              <a:rPr lang="fr-FR" sz="3200" b="1" dirty="0"/>
              <a:t>JSP</a:t>
            </a:r>
            <a:r>
              <a:rPr lang="fr-FR" sz="3200" dirty="0"/>
              <a:t>, c’est du texte brut, contenant du </a:t>
            </a:r>
            <a:r>
              <a:rPr lang="fr-FR" sz="3200" b="1" dirty="0"/>
              <a:t>HTML</a:t>
            </a:r>
            <a:r>
              <a:rPr lang="fr-FR" sz="3200" dirty="0"/>
              <a:t> et du java. Ce code java est constitué de balises spéciales donnant des instructions au compilateur JSP (Jasper pour Tomcat).</a:t>
            </a:r>
          </a:p>
          <a:p>
            <a:pPr lvl="1"/>
            <a:r>
              <a:rPr lang="fr-FR" sz="3200" dirty="0"/>
              <a:t>les fichiers JSP doivent être placés </a:t>
            </a:r>
            <a:r>
              <a:rPr lang="fr-FR" sz="3200" b="1" dirty="0">
                <a:solidFill>
                  <a:srgbClr val="FF0000"/>
                </a:solidFill>
              </a:rPr>
              <a:t>à la racine de l’application WEB</a:t>
            </a:r>
            <a:r>
              <a:rPr lang="fr-FR" sz="3200" dirty="0"/>
              <a:t> (au même endroit que les fichiers </a:t>
            </a:r>
            <a:r>
              <a:rPr lang="fr-FR" sz="3200" b="1" dirty="0"/>
              <a:t>HTML</a:t>
            </a:r>
            <a:r>
              <a:rPr lang="fr-FR" sz="3200" dirty="0"/>
              <a:t> si ils existent). Vous n’avez pas besoin de modifier le fichier </a:t>
            </a:r>
            <a:r>
              <a:rPr lang="fr-FR" sz="3200" b="1" dirty="0"/>
              <a:t>web.xml </a:t>
            </a:r>
            <a:r>
              <a:rPr lang="fr-FR" sz="3200" dirty="0"/>
              <a:t>comme pour les servlets.</a:t>
            </a:r>
          </a:p>
        </p:txBody>
      </p:sp>
    </p:spTree>
    <p:extLst>
      <p:ext uri="{BB962C8B-B14F-4D97-AF65-F5344CB8AC3E}">
        <p14:creationId xmlns:p14="http://schemas.microsoft.com/office/powerpoint/2010/main" val="8363952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868362"/>
            <a:ext cx="10700478" cy="1847944"/>
          </a:xfrm>
        </p:spPr>
        <p:txBody>
          <a:bodyPr>
            <a:noAutofit/>
          </a:bodyPr>
          <a:lstStyle/>
          <a:p>
            <a:pPr lvl="1"/>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p:txBody>
      </p:sp>
      <p:sp>
        <p:nvSpPr>
          <p:cNvPr id="7" name="Titre 1"/>
          <p:cNvSpPr txBox="1">
            <a:spLocks/>
          </p:cNvSpPr>
          <p:nvPr/>
        </p:nvSpPr>
        <p:spPr>
          <a:xfrm>
            <a:off x="1491522" y="0"/>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defRPr/>
            </a:pPr>
            <a:r>
              <a:rPr lang="fr-FR" b="1" dirty="0">
                <a:solidFill>
                  <a:srgbClr val="C00000"/>
                </a:solidFill>
              </a:rPr>
              <a:t>MVC et JSP: </a:t>
            </a:r>
            <a:r>
              <a:rPr lang="fr-FR" b="1" dirty="0">
                <a:solidFill>
                  <a:srgbClr val="00B0F0"/>
                </a:solidFill>
              </a:rPr>
              <a:t>Application</a:t>
            </a:r>
          </a:p>
        </p:txBody>
      </p:sp>
      <p:sp>
        <p:nvSpPr>
          <p:cNvPr id="8" name="Espace réservé du contenu 2"/>
          <p:cNvSpPr txBox="1">
            <a:spLocks/>
          </p:cNvSpPr>
          <p:nvPr/>
        </p:nvSpPr>
        <p:spPr>
          <a:xfrm>
            <a:off x="1491522" y="868360"/>
            <a:ext cx="10478982" cy="5672289"/>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lvl="1">
              <a:buClr>
                <a:srgbClr val="30ACEC">
                  <a:lumMod val="75000"/>
                </a:srgbClr>
              </a:buClr>
              <a:defRPr/>
            </a:pPr>
            <a:r>
              <a:rPr lang="fr-FR" sz="2400" dirty="0">
                <a:solidFill>
                  <a:prstClr val="black"/>
                </a:solidFill>
              </a:rPr>
              <a:t>Dans cet exemple, nous utilisons </a:t>
            </a:r>
            <a:r>
              <a:rPr lang="fr-FR" sz="2400" b="1" dirty="0">
                <a:solidFill>
                  <a:prstClr val="black"/>
                </a:solidFill>
              </a:rPr>
              <a:t>une  servlet </a:t>
            </a:r>
            <a:r>
              <a:rPr lang="fr-FR" sz="2400" dirty="0">
                <a:solidFill>
                  <a:prstClr val="black"/>
                </a:solidFill>
              </a:rPr>
              <a:t>en tant que contrôleur</a:t>
            </a:r>
            <a:r>
              <a:rPr lang="fr-FR" sz="2400" b="1" dirty="0">
                <a:solidFill>
                  <a:prstClr val="black"/>
                </a:solidFill>
              </a:rPr>
              <a:t>, une page </a:t>
            </a:r>
            <a:r>
              <a:rPr lang="fr-FR" sz="2400" b="1" dirty="0" err="1">
                <a:solidFill>
                  <a:prstClr val="black"/>
                </a:solidFill>
              </a:rPr>
              <a:t>jsp</a:t>
            </a:r>
            <a:r>
              <a:rPr lang="fr-FR" sz="2400" b="1" dirty="0">
                <a:solidFill>
                  <a:prstClr val="black"/>
                </a:solidFill>
              </a:rPr>
              <a:t> </a:t>
            </a:r>
            <a:r>
              <a:rPr lang="fr-FR" sz="2400" dirty="0">
                <a:solidFill>
                  <a:prstClr val="black"/>
                </a:solidFill>
              </a:rPr>
              <a:t>en tant que composant de vue et une classe JavaBean en tant que modèle.</a:t>
            </a:r>
          </a:p>
          <a:p>
            <a:pPr lvl="1">
              <a:buClr>
                <a:srgbClr val="30ACEC">
                  <a:lumMod val="75000"/>
                </a:srgbClr>
              </a:buClr>
              <a:defRPr/>
            </a:pPr>
            <a:r>
              <a:rPr lang="fr-FR" sz="2400" dirty="0">
                <a:solidFill>
                  <a:prstClr val="black"/>
                </a:solidFill>
              </a:rPr>
              <a:t>Dans cet exemple, nous avons les fichiers suivants: </a:t>
            </a:r>
            <a:r>
              <a:rPr kumimoji="0" lang="fr-FR" sz="3200" b="0" i="0" u="none" strike="noStrike" kern="1200" cap="none" spc="0" normalizeH="0" baseline="0" noProof="0" dirty="0">
                <a:ln>
                  <a:noFill/>
                </a:ln>
                <a:solidFill>
                  <a:prstClr val="black"/>
                </a:solidFill>
                <a:effectLst/>
                <a:uLnTx/>
                <a:uFillTx/>
                <a:latin typeface="Corbel" panose="020B0503020204020204"/>
                <a:ea typeface="+mn-ea"/>
                <a:cs typeface="+mn-cs"/>
              </a:rPr>
              <a:t>:</a:t>
            </a:r>
          </a:p>
          <a:p>
            <a:pPr lvl="3">
              <a:buClr>
                <a:srgbClr val="30ACEC">
                  <a:lumMod val="75000"/>
                </a:srgbClr>
              </a:buClr>
              <a:buFont typeface="Wingdings" charset="2"/>
              <a:buChar char="ü"/>
              <a:defRPr/>
            </a:pPr>
            <a:r>
              <a:rPr lang="fr-FR" sz="2400" b="1" dirty="0">
                <a:solidFill>
                  <a:prstClr val="black"/>
                </a:solidFill>
              </a:rPr>
              <a:t>index.jsp </a:t>
            </a:r>
            <a:r>
              <a:rPr lang="fr-FR" sz="2400" dirty="0">
                <a:solidFill>
                  <a:prstClr val="black"/>
                </a:solidFill>
              </a:rPr>
              <a:t>une page qui reçoit les entrées de l'utilisateur.</a:t>
            </a:r>
          </a:p>
          <a:p>
            <a:pPr lvl="3">
              <a:buClr>
                <a:srgbClr val="30ACEC">
                  <a:lumMod val="75000"/>
                </a:srgbClr>
              </a:buClr>
              <a:buFont typeface="Wingdings" charset="2"/>
              <a:buChar char="ü"/>
              <a:defRPr/>
            </a:pPr>
            <a:r>
              <a:rPr lang="fr-FR" sz="2400" b="1" dirty="0" err="1">
                <a:solidFill>
                  <a:prstClr val="black"/>
                </a:solidFill>
              </a:rPr>
              <a:t>ControllerServlet.java</a:t>
            </a:r>
            <a:r>
              <a:rPr lang="fr-FR" sz="2400" b="1" dirty="0">
                <a:solidFill>
                  <a:prstClr val="black"/>
                </a:solidFill>
              </a:rPr>
              <a:t> </a:t>
            </a:r>
            <a:r>
              <a:rPr lang="fr-FR" sz="2400" dirty="0">
                <a:solidFill>
                  <a:prstClr val="black"/>
                </a:solidFill>
              </a:rPr>
              <a:t>un servlet qui agit en tant que contrôleur.</a:t>
            </a:r>
          </a:p>
          <a:p>
            <a:pPr lvl="3">
              <a:buClr>
                <a:srgbClr val="30ACEC">
                  <a:lumMod val="75000"/>
                </a:srgbClr>
              </a:buClr>
              <a:buFont typeface="Wingdings" charset="2"/>
              <a:buChar char="ü"/>
              <a:defRPr/>
            </a:pPr>
            <a:r>
              <a:rPr lang="fr-FR" sz="2400" b="1" dirty="0">
                <a:solidFill>
                  <a:prstClr val="black"/>
                </a:solidFill>
              </a:rPr>
              <a:t>login-</a:t>
            </a:r>
            <a:r>
              <a:rPr lang="fr-FR" sz="2400" b="1" dirty="0" err="1">
                <a:solidFill>
                  <a:prstClr val="black"/>
                </a:solidFill>
              </a:rPr>
              <a:t>success.jsp</a:t>
            </a:r>
            <a:r>
              <a:rPr lang="fr-FR" sz="2400" b="1" dirty="0">
                <a:solidFill>
                  <a:prstClr val="black"/>
                </a:solidFill>
              </a:rPr>
              <a:t> </a:t>
            </a:r>
            <a:r>
              <a:rPr lang="fr-FR" sz="2400" dirty="0">
                <a:solidFill>
                  <a:prstClr val="black"/>
                </a:solidFill>
              </a:rPr>
              <a:t>et </a:t>
            </a:r>
            <a:r>
              <a:rPr lang="fr-FR" sz="2400" b="1" dirty="0">
                <a:solidFill>
                  <a:prstClr val="black"/>
                </a:solidFill>
              </a:rPr>
              <a:t>login-</a:t>
            </a:r>
            <a:r>
              <a:rPr lang="fr-FR" sz="2400" b="1" dirty="0" err="1">
                <a:solidFill>
                  <a:prstClr val="black"/>
                </a:solidFill>
              </a:rPr>
              <a:t>error.jsp</a:t>
            </a:r>
            <a:r>
              <a:rPr lang="fr-FR" sz="2400" b="1" dirty="0">
                <a:solidFill>
                  <a:prstClr val="black"/>
                </a:solidFill>
              </a:rPr>
              <a:t> </a:t>
            </a:r>
            <a:r>
              <a:rPr lang="fr-FR" sz="2400" dirty="0">
                <a:solidFill>
                  <a:prstClr val="black"/>
                </a:solidFill>
              </a:rPr>
              <a:t>fichiers agit comme composants d'affichage.</a:t>
            </a:r>
          </a:p>
          <a:p>
            <a:pPr lvl="3">
              <a:buClr>
                <a:srgbClr val="30ACEC">
                  <a:lumMod val="75000"/>
                </a:srgbClr>
              </a:buClr>
              <a:buFont typeface="Wingdings" charset="2"/>
              <a:buChar char="ü"/>
              <a:defRPr/>
            </a:pPr>
            <a:r>
              <a:rPr lang="fr-FR" sz="2400" dirty="0">
                <a:solidFill>
                  <a:prstClr val="black"/>
                </a:solidFill>
              </a:rPr>
              <a:t>Le fichier </a:t>
            </a:r>
            <a:r>
              <a:rPr lang="fr-FR" sz="2400" b="1" dirty="0" err="1">
                <a:solidFill>
                  <a:prstClr val="black"/>
                </a:solidFill>
              </a:rPr>
              <a:t>LoginBean.java</a:t>
            </a:r>
            <a:r>
              <a:rPr lang="fr-FR" sz="2400" b="1" dirty="0">
                <a:solidFill>
                  <a:prstClr val="black"/>
                </a:solidFill>
              </a:rPr>
              <a:t> </a:t>
            </a:r>
            <a:r>
              <a:rPr lang="fr-FR" sz="2400" dirty="0">
                <a:solidFill>
                  <a:prstClr val="black"/>
                </a:solidFill>
              </a:rPr>
              <a:t>qui agit en tant que modèle</a:t>
            </a:r>
          </a:p>
          <a:p>
            <a:pPr lvl="3">
              <a:buClr>
                <a:srgbClr val="30ACEC">
                  <a:lumMod val="75000"/>
                </a:srgbClr>
              </a:buClr>
              <a:buFont typeface="Wingdings" charset="2"/>
              <a:buChar char="ü"/>
              <a:defRPr/>
            </a:pPr>
            <a:r>
              <a:rPr lang="fr-FR" sz="2400" dirty="0">
                <a:solidFill>
                  <a:prstClr val="black"/>
                </a:solidFill>
              </a:rPr>
              <a:t>fichier </a:t>
            </a:r>
            <a:r>
              <a:rPr lang="fr-FR" sz="2400" b="1" dirty="0">
                <a:solidFill>
                  <a:prstClr val="black"/>
                </a:solidFill>
              </a:rPr>
              <a:t>web.xml </a:t>
            </a:r>
            <a:r>
              <a:rPr lang="fr-FR" sz="2400" dirty="0">
                <a:solidFill>
                  <a:prstClr val="black"/>
                </a:solidFill>
              </a:rPr>
              <a:t>pour mapper le servlet.</a:t>
            </a:r>
          </a:p>
          <a:p>
            <a:pPr lvl="3">
              <a:buClr>
                <a:srgbClr val="30ACEC">
                  <a:lumMod val="75000"/>
                </a:srgbClr>
              </a:buClr>
              <a:buFont typeface="Wingdings" charset="2"/>
              <a:buChar char="ü"/>
              <a:defRPr/>
            </a:pPr>
            <a:endParaRPr lang="fr-FR" sz="2400" dirty="0">
              <a:solidFill>
                <a:prstClr val="black"/>
              </a:solidFill>
            </a:endParaRPr>
          </a:p>
        </p:txBody>
      </p:sp>
    </p:spTree>
    <p:extLst>
      <p:ext uri="{BB962C8B-B14F-4D97-AF65-F5344CB8AC3E}">
        <p14:creationId xmlns:p14="http://schemas.microsoft.com/office/powerpoint/2010/main" val="42078022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31</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868362"/>
            <a:ext cx="10700478" cy="1847944"/>
          </a:xfrm>
        </p:spPr>
        <p:txBody>
          <a:bodyPr>
            <a:noAutofit/>
          </a:bodyPr>
          <a:lstStyle/>
          <a:p>
            <a:pPr lvl="1"/>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p:txBody>
      </p:sp>
      <p:sp>
        <p:nvSpPr>
          <p:cNvPr id="7" name="Titre 1"/>
          <p:cNvSpPr txBox="1">
            <a:spLocks/>
          </p:cNvSpPr>
          <p:nvPr/>
        </p:nvSpPr>
        <p:spPr>
          <a:xfrm>
            <a:off x="1491522" y="0"/>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defRPr/>
            </a:pPr>
            <a:r>
              <a:rPr lang="fr-FR" b="1" dirty="0">
                <a:solidFill>
                  <a:srgbClr val="C00000"/>
                </a:solidFill>
              </a:rPr>
              <a:t>MVC et JSP: </a:t>
            </a:r>
            <a:r>
              <a:rPr lang="fr-FR" b="1" dirty="0">
                <a:solidFill>
                  <a:srgbClr val="00B0F0"/>
                </a:solidFill>
              </a:rPr>
              <a:t>Application</a:t>
            </a:r>
          </a:p>
        </p:txBody>
      </p:sp>
      <p:sp>
        <p:nvSpPr>
          <p:cNvPr id="8" name="Espace réservé du contenu 2"/>
          <p:cNvSpPr txBox="1">
            <a:spLocks/>
          </p:cNvSpPr>
          <p:nvPr/>
        </p:nvSpPr>
        <p:spPr>
          <a:xfrm>
            <a:off x="1215938" y="1102124"/>
            <a:ext cx="10478982" cy="2326876"/>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lvl="1">
              <a:buClr>
                <a:srgbClr val="30ACEC">
                  <a:lumMod val="75000"/>
                </a:srgbClr>
              </a:buClr>
              <a:defRPr/>
            </a:pPr>
            <a:r>
              <a:rPr lang="fr-FR" sz="2400" b="1" dirty="0">
                <a:solidFill>
                  <a:prstClr val="black"/>
                </a:solidFill>
              </a:rPr>
              <a:t>Index.jsp</a:t>
            </a:r>
          </a:p>
          <a:p>
            <a:pPr lvl="3">
              <a:buClr>
                <a:srgbClr val="30ACEC">
                  <a:lumMod val="75000"/>
                </a:srgbClr>
              </a:buClr>
              <a:buFont typeface="Wingdings" charset="2"/>
              <a:buChar char="ü"/>
              <a:defRPr/>
            </a:pPr>
            <a:endParaRPr lang="fr-FR" sz="2400" dirty="0">
              <a:solidFill>
                <a:prstClr val="black"/>
              </a:solidFill>
            </a:endParaRPr>
          </a:p>
        </p:txBody>
      </p:sp>
      <p:sp>
        <p:nvSpPr>
          <p:cNvPr id="9" name="Rectangle 8">
            <a:extLst>
              <a:ext uri="{FF2B5EF4-FFF2-40B4-BE49-F238E27FC236}">
                <a16:creationId xmlns:a16="http://schemas.microsoft.com/office/drawing/2014/main" id="{7350FD83-FB05-964C-8C09-45CB6360D4A1}"/>
              </a:ext>
            </a:extLst>
          </p:cNvPr>
          <p:cNvSpPr/>
          <p:nvPr/>
        </p:nvSpPr>
        <p:spPr>
          <a:xfrm>
            <a:off x="2884016" y="2914570"/>
            <a:ext cx="9086488" cy="232687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fr-SN" sz="2000" dirty="0">
                <a:solidFill>
                  <a:srgbClr val="000000"/>
                </a:solidFill>
                <a:latin typeface="verdana" panose="020B0604030504040204" pitchFamily="34" charset="0"/>
              </a:rPr>
              <a:t>&lt;</a:t>
            </a:r>
            <a:r>
              <a:rPr lang="fr-SN" sz="2000" dirty="0" err="1">
                <a:solidFill>
                  <a:srgbClr val="000000"/>
                </a:solidFill>
                <a:latin typeface="verdana" panose="020B0604030504040204" pitchFamily="34" charset="0"/>
              </a:rPr>
              <a:t>form</a:t>
            </a:r>
            <a:r>
              <a:rPr lang="fr-SN" sz="2000" dirty="0">
                <a:solidFill>
                  <a:srgbClr val="000000"/>
                </a:solidFill>
                <a:latin typeface="verdana" panose="020B0604030504040204" pitchFamily="34" charset="0"/>
              </a:rPr>
              <a:t> action=</a:t>
            </a:r>
            <a:r>
              <a:rPr lang="fr-SN" sz="2000" dirty="0">
                <a:solidFill>
                  <a:srgbClr val="0000FF"/>
                </a:solidFill>
                <a:latin typeface="verdana" panose="020B0604030504040204" pitchFamily="34" charset="0"/>
              </a:rPr>
              <a:t>"</a:t>
            </a:r>
            <a:r>
              <a:rPr lang="fr-SN" sz="2000" dirty="0" err="1">
                <a:solidFill>
                  <a:srgbClr val="0000FF"/>
                </a:solidFill>
                <a:latin typeface="verdana" panose="020B0604030504040204" pitchFamily="34" charset="0"/>
              </a:rPr>
              <a:t>ControllerServlet</a:t>
            </a:r>
            <a:r>
              <a:rPr lang="fr-SN" sz="2000" dirty="0">
                <a:solidFill>
                  <a:srgbClr val="0000FF"/>
                </a:solidFill>
                <a:latin typeface="verdana" panose="020B0604030504040204" pitchFamily="34" charset="0"/>
              </a:rPr>
              <a:t>"</a:t>
            </a:r>
            <a:r>
              <a:rPr lang="fr-SN" sz="2000" dirty="0">
                <a:solidFill>
                  <a:srgbClr val="000000"/>
                </a:solidFill>
                <a:latin typeface="verdana" panose="020B0604030504040204" pitchFamily="34" charset="0"/>
              </a:rPr>
              <a:t> </a:t>
            </a:r>
            <a:r>
              <a:rPr lang="fr-SN" sz="2000" dirty="0" err="1">
                <a:solidFill>
                  <a:srgbClr val="000000"/>
                </a:solidFill>
                <a:latin typeface="verdana" panose="020B0604030504040204" pitchFamily="34" charset="0"/>
              </a:rPr>
              <a:t>method</a:t>
            </a:r>
            <a:r>
              <a:rPr lang="fr-SN" sz="2000" dirty="0">
                <a:solidFill>
                  <a:srgbClr val="000000"/>
                </a:solidFill>
                <a:latin typeface="verdana" panose="020B0604030504040204" pitchFamily="34" charset="0"/>
              </a:rPr>
              <a:t>=</a:t>
            </a:r>
            <a:r>
              <a:rPr lang="fr-SN" sz="2000" dirty="0">
                <a:solidFill>
                  <a:srgbClr val="0000FF"/>
                </a:solidFill>
                <a:latin typeface="verdana" panose="020B0604030504040204" pitchFamily="34" charset="0"/>
              </a:rPr>
              <a:t>"post"</a:t>
            </a:r>
            <a:r>
              <a:rPr lang="fr-SN" sz="2000" dirty="0">
                <a:solidFill>
                  <a:srgbClr val="000000"/>
                </a:solidFill>
                <a:latin typeface="verdana" panose="020B0604030504040204" pitchFamily="34" charset="0"/>
              </a:rPr>
              <a:t>&gt;  </a:t>
            </a:r>
          </a:p>
          <a:p>
            <a:r>
              <a:rPr lang="fr-SN" sz="2000" dirty="0">
                <a:solidFill>
                  <a:srgbClr val="000000"/>
                </a:solidFill>
                <a:latin typeface="verdana" panose="020B0604030504040204" pitchFamily="34" charset="0"/>
              </a:rPr>
              <a:t>	Name:&lt;input type=</a:t>
            </a:r>
            <a:r>
              <a:rPr lang="fr-SN" sz="2000" dirty="0">
                <a:solidFill>
                  <a:srgbClr val="0000FF"/>
                </a:solidFill>
                <a:latin typeface="verdana" panose="020B0604030504040204" pitchFamily="34" charset="0"/>
              </a:rPr>
              <a:t>"</a:t>
            </a:r>
            <a:r>
              <a:rPr lang="fr-SN" sz="2000" dirty="0" err="1">
                <a:solidFill>
                  <a:srgbClr val="0000FF"/>
                </a:solidFill>
                <a:latin typeface="verdana" panose="020B0604030504040204" pitchFamily="34" charset="0"/>
              </a:rPr>
              <a:t>text</a:t>
            </a:r>
            <a:r>
              <a:rPr lang="fr-SN" sz="2000" dirty="0">
                <a:solidFill>
                  <a:srgbClr val="0000FF"/>
                </a:solidFill>
                <a:latin typeface="verdana" panose="020B0604030504040204" pitchFamily="34" charset="0"/>
              </a:rPr>
              <a:t>"</a:t>
            </a:r>
            <a:r>
              <a:rPr lang="fr-SN" sz="2000" dirty="0">
                <a:solidFill>
                  <a:srgbClr val="000000"/>
                </a:solidFill>
                <a:latin typeface="verdana" panose="020B0604030504040204" pitchFamily="34" charset="0"/>
              </a:rPr>
              <a:t> </a:t>
            </a:r>
            <a:r>
              <a:rPr lang="fr-SN" sz="2000" dirty="0" err="1">
                <a:solidFill>
                  <a:srgbClr val="000000"/>
                </a:solidFill>
                <a:latin typeface="verdana" panose="020B0604030504040204" pitchFamily="34" charset="0"/>
              </a:rPr>
              <a:t>name</a:t>
            </a:r>
            <a:r>
              <a:rPr lang="fr-SN" sz="2000" dirty="0">
                <a:solidFill>
                  <a:srgbClr val="000000"/>
                </a:solidFill>
                <a:latin typeface="verdana" panose="020B0604030504040204" pitchFamily="34" charset="0"/>
              </a:rPr>
              <a:t>=</a:t>
            </a:r>
            <a:r>
              <a:rPr lang="fr-SN" sz="2000" dirty="0">
                <a:solidFill>
                  <a:srgbClr val="0000FF"/>
                </a:solidFill>
                <a:latin typeface="verdana" panose="020B0604030504040204" pitchFamily="34" charset="0"/>
              </a:rPr>
              <a:t>"</a:t>
            </a:r>
            <a:r>
              <a:rPr lang="fr-SN" sz="2000" dirty="0" err="1">
                <a:solidFill>
                  <a:srgbClr val="0000FF"/>
                </a:solidFill>
                <a:latin typeface="verdana" panose="020B0604030504040204" pitchFamily="34" charset="0"/>
              </a:rPr>
              <a:t>name</a:t>
            </a:r>
            <a:r>
              <a:rPr lang="fr-SN" sz="2000" dirty="0">
                <a:solidFill>
                  <a:srgbClr val="0000FF"/>
                </a:solidFill>
                <a:latin typeface="verdana" panose="020B0604030504040204" pitchFamily="34" charset="0"/>
              </a:rPr>
              <a:t>"</a:t>
            </a:r>
            <a:r>
              <a:rPr lang="fr-SN" sz="2000" dirty="0">
                <a:solidFill>
                  <a:srgbClr val="000000"/>
                </a:solidFill>
                <a:latin typeface="verdana" panose="020B0604030504040204" pitchFamily="34" charset="0"/>
              </a:rPr>
              <a:t>&gt;&lt;</a:t>
            </a:r>
            <a:r>
              <a:rPr lang="fr-SN" sz="2000" dirty="0" err="1">
                <a:solidFill>
                  <a:srgbClr val="000000"/>
                </a:solidFill>
                <a:latin typeface="verdana" panose="020B0604030504040204" pitchFamily="34" charset="0"/>
              </a:rPr>
              <a:t>br</a:t>
            </a:r>
            <a:r>
              <a:rPr lang="fr-SN" sz="2000" dirty="0">
                <a:solidFill>
                  <a:srgbClr val="000000"/>
                </a:solidFill>
                <a:latin typeface="verdana" panose="020B0604030504040204" pitchFamily="34" charset="0"/>
              </a:rPr>
              <a:t>&gt;  </a:t>
            </a:r>
          </a:p>
          <a:p>
            <a:r>
              <a:rPr lang="fr-SN" sz="2000" dirty="0">
                <a:solidFill>
                  <a:srgbClr val="000000"/>
                </a:solidFill>
                <a:latin typeface="verdana" panose="020B0604030504040204" pitchFamily="34" charset="0"/>
              </a:rPr>
              <a:t>	</a:t>
            </a:r>
            <a:r>
              <a:rPr lang="fr-SN" sz="2000" dirty="0" err="1">
                <a:solidFill>
                  <a:srgbClr val="000000"/>
                </a:solidFill>
                <a:latin typeface="verdana" panose="020B0604030504040204" pitchFamily="34" charset="0"/>
              </a:rPr>
              <a:t>Password</a:t>
            </a:r>
            <a:r>
              <a:rPr lang="fr-SN" sz="2000" dirty="0">
                <a:solidFill>
                  <a:srgbClr val="000000"/>
                </a:solidFill>
                <a:latin typeface="verdana" panose="020B0604030504040204" pitchFamily="34" charset="0"/>
              </a:rPr>
              <a:t>:&lt;input type=</a:t>
            </a:r>
            <a:r>
              <a:rPr lang="fr-SN" sz="2000" dirty="0">
                <a:solidFill>
                  <a:srgbClr val="0000FF"/>
                </a:solidFill>
                <a:latin typeface="verdana" panose="020B0604030504040204" pitchFamily="34" charset="0"/>
              </a:rPr>
              <a:t>"</a:t>
            </a:r>
            <a:r>
              <a:rPr lang="fr-SN" sz="2000" dirty="0" err="1">
                <a:solidFill>
                  <a:srgbClr val="0000FF"/>
                </a:solidFill>
                <a:latin typeface="verdana" panose="020B0604030504040204" pitchFamily="34" charset="0"/>
              </a:rPr>
              <a:t>password</a:t>
            </a:r>
            <a:r>
              <a:rPr lang="fr-SN" sz="2000" dirty="0">
                <a:solidFill>
                  <a:srgbClr val="0000FF"/>
                </a:solidFill>
                <a:latin typeface="verdana" panose="020B0604030504040204" pitchFamily="34" charset="0"/>
              </a:rPr>
              <a:t>"</a:t>
            </a:r>
            <a:r>
              <a:rPr lang="fr-SN" sz="2000" dirty="0">
                <a:solidFill>
                  <a:srgbClr val="000000"/>
                </a:solidFill>
                <a:latin typeface="verdana" panose="020B0604030504040204" pitchFamily="34" charset="0"/>
              </a:rPr>
              <a:t> </a:t>
            </a:r>
            <a:r>
              <a:rPr lang="fr-SN" sz="2000" dirty="0" err="1">
                <a:solidFill>
                  <a:srgbClr val="000000"/>
                </a:solidFill>
                <a:latin typeface="verdana" panose="020B0604030504040204" pitchFamily="34" charset="0"/>
              </a:rPr>
              <a:t>name</a:t>
            </a:r>
            <a:r>
              <a:rPr lang="fr-SN" sz="2000" dirty="0">
                <a:solidFill>
                  <a:srgbClr val="000000"/>
                </a:solidFill>
                <a:latin typeface="verdana" panose="020B0604030504040204" pitchFamily="34" charset="0"/>
              </a:rPr>
              <a:t>=</a:t>
            </a:r>
            <a:r>
              <a:rPr lang="fr-SN" sz="2000" dirty="0">
                <a:solidFill>
                  <a:srgbClr val="0000FF"/>
                </a:solidFill>
                <a:latin typeface="verdana" panose="020B0604030504040204" pitchFamily="34" charset="0"/>
              </a:rPr>
              <a:t>"</a:t>
            </a:r>
            <a:r>
              <a:rPr lang="fr-SN" sz="2000" dirty="0" err="1">
                <a:solidFill>
                  <a:srgbClr val="0000FF"/>
                </a:solidFill>
                <a:latin typeface="verdana" panose="020B0604030504040204" pitchFamily="34" charset="0"/>
              </a:rPr>
              <a:t>password</a:t>
            </a:r>
            <a:r>
              <a:rPr lang="fr-SN" sz="2000" dirty="0">
                <a:solidFill>
                  <a:srgbClr val="0000FF"/>
                </a:solidFill>
                <a:latin typeface="verdana" panose="020B0604030504040204" pitchFamily="34" charset="0"/>
              </a:rPr>
              <a:t>"</a:t>
            </a:r>
            <a:r>
              <a:rPr lang="fr-SN" sz="2000" dirty="0">
                <a:solidFill>
                  <a:srgbClr val="000000"/>
                </a:solidFill>
                <a:latin typeface="verdana" panose="020B0604030504040204" pitchFamily="34" charset="0"/>
              </a:rPr>
              <a:t>&gt;&lt;</a:t>
            </a:r>
            <a:r>
              <a:rPr lang="fr-SN" sz="2000" dirty="0" err="1">
                <a:solidFill>
                  <a:srgbClr val="000000"/>
                </a:solidFill>
                <a:latin typeface="verdana" panose="020B0604030504040204" pitchFamily="34" charset="0"/>
              </a:rPr>
              <a:t>br</a:t>
            </a:r>
            <a:r>
              <a:rPr lang="fr-SN" sz="2000" dirty="0">
                <a:solidFill>
                  <a:srgbClr val="000000"/>
                </a:solidFill>
                <a:latin typeface="verdana" panose="020B0604030504040204" pitchFamily="34" charset="0"/>
              </a:rPr>
              <a:t>&gt;  </a:t>
            </a:r>
          </a:p>
          <a:p>
            <a:r>
              <a:rPr lang="fr-SN" sz="2000" dirty="0">
                <a:solidFill>
                  <a:srgbClr val="000000"/>
                </a:solidFill>
                <a:latin typeface="verdana" panose="020B0604030504040204" pitchFamily="34" charset="0"/>
              </a:rPr>
              <a:t>	&lt;input type=</a:t>
            </a:r>
            <a:r>
              <a:rPr lang="fr-SN" sz="2000" dirty="0">
                <a:solidFill>
                  <a:srgbClr val="0000FF"/>
                </a:solidFill>
                <a:latin typeface="verdana" panose="020B0604030504040204" pitchFamily="34" charset="0"/>
              </a:rPr>
              <a:t>"</a:t>
            </a:r>
            <a:r>
              <a:rPr lang="fr-SN" sz="2000" dirty="0" err="1">
                <a:solidFill>
                  <a:srgbClr val="0000FF"/>
                </a:solidFill>
                <a:latin typeface="verdana" panose="020B0604030504040204" pitchFamily="34" charset="0"/>
              </a:rPr>
              <a:t>submit</a:t>
            </a:r>
            <a:r>
              <a:rPr lang="fr-SN" sz="2000" dirty="0">
                <a:solidFill>
                  <a:srgbClr val="0000FF"/>
                </a:solidFill>
                <a:latin typeface="verdana" panose="020B0604030504040204" pitchFamily="34" charset="0"/>
              </a:rPr>
              <a:t>"</a:t>
            </a:r>
            <a:r>
              <a:rPr lang="fr-SN" sz="2000" dirty="0">
                <a:solidFill>
                  <a:srgbClr val="000000"/>
                </a:solidFill>
                <a:latin typeface="verdana" panose="020B0604030504040204" pitchFamily="34" charset="0"/>
              </a:rPr>
              <a:t> value=</a:t>
            </a:r>
            <a:r>
              <a:rPr lang="fr-SN" sz="2000" dirty="0">
                <a:solidFill>
                  <a:srgbClr val="0000FF"/>
                </a:solidFill>
                <a:latin typeface="verdana" panose="020B0604030504040204" pitchFamily="34" charset="0"/>
              </a:rPr>
              <a:t>"login"</a:t>
            </a:r>
            <a:r>
              <a:rPr lang="fr-SN" sz="2000" dirty="0">
                <a:solidFill>
                  <a:srgbClr val="000000"/>
                </a:solidFill>
                <a:latin typeface="verdana" panose="020B0604030504040204" pitchFamily="34" charset="0"/>
              </a:rPr>
              <a:t>&gt;  </a:t>
            </a:r>
          </a:p>
          <a:p>
            <a:r>
              <a:rPr lang="fr-SN" sz="2000" dirty="0">
                <a:solidFill>
                  <a:srgbClr val="000000"/>
                </a:solidFill>
                <a:latin typeface="verdana" panose="020B0604030504040204" pitchFamily="34" charset="0"/>
              </a:rPr>
              <a:t>&lt;/</a:t>
            </a:r>
            <a:r>
              <a:rPr lang="fr-SN" sz="2000" dirty="0" err="1">
                <a:solidFill>
                  <a:srgbClr val="000000"/>
                </a:solidFill>
                <a:latin typeface="verdana" panose="020B0604030504040204" pitchFamily="34" charset="0"/>
              </a:rPr>
              <a:t>form</a:t>
            </a:r>
            <a:r>
              <a:rPr lang="fr-SN" sz="2000" dirty="0">
                <a:solidFill>
                  <a:srgbClr val="000000"/>
                </a:solidFill>
                <a:latin typeface="verdana" panose="020B0604030504040204" pitchFamily="34" charset="0"/>
              </a:rPr>
              <a:t>&gt; </a:t>
            </a:r>
          </a:p>
        </p:txBody>
      </p:sp>
    </p:spTree>
    <p:extLst>
      <p:ext uri="{BB962C8B-B14F-4D97-AF65-F5344CB8AC3E}">
        <p14:creationId xmlns:p14="http://schemas.microsoft.com/office/powerpoint/2010/main" val="16200944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32</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868362"/>
            <a:ext cx="10700478" cy="1847944"/>
          </a:xfrm>
        </p:spPr>
        <p:txBody>
          <a:bodyPr>
            <a:noAutofit/>
          </a:bodyPr>
          <a:lstStyle/>
          <a:p>
            <a:pPr lvl="1"/>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p:txBody>
      </p:sp>
      <p:sp>
        <p:nvSpPr>
          <p:cNvPr id="7" name="Titre 1"/>
          <p:cNvSpPr txBox="1">
            <a:spLocks/>
          </p:cNvSpPr>
          <p:nvPr/>
        </p:nvSpPr>
        <p:spPr>
          <a:xfrm>
            <a:off x="-1541729" y="-110799"/>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defRPr/>
            </a:pPr>
            <a:r>
              <a:rPr lang="fr-FR" sz="3600" b="1" dirty="0">
                <a:solidFill>
                  <a:srgbClr val="C00000"/>
                </a:solidFill>
              </a:rPr>
              <a:t>MVC et JSP: </a:t>
            </a:r>
            <a:r>
              <a:rPr lang="fr-FR" sz="3600" b="1" dirty="0">
                <a:solidFill>
                  <a:srgbClr val="00B0F0"/>
                </a:solidFill>
              </a:rPr>
              <a:t>Application</a:t>
            </a:r>
          </a:p>
        </p:txBody>
      </p:sp>
      <p:sp>
        <p:nvSpPr>
          <p:cNvPr id="8" name="Espace réservé du contenu 2"/>
          <p:cNvSpPr txBox="1">
            <a:spLocks/>
          </p:cNvSpPr>
          <p:nvPr/>
        </p:nvSpPr>
        <p:spPr>
          <a:xfrm>
            <a:off x="1215938" y="1102124"/>
            <a:ext cx="10478982" cy="2326876"/>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lvl="1">
              <a:buClr>
                <a:srgbClr val="30ACEC">
                  <a:lumMod val="75000"/>
                </a:srgbClr>
              </a:buClr>
              <a:defRPr/>
            </a:pPr>
            <a:r>
              <a:rPr lang="fr-FR" sz="2400" b="1" dirty="0" err="1">
                <a:solidFill>
                  <a:prstClr val="black"/>
                </a:solidFill>
              </a:rPr>
              <a:t>ControllerServlet.JAVA</a:t>
            </a:r>
            <a:endParaRPr lang="fr-FR" sz="2400" dirty="0">
              <a:solidFill>
                <a:prstClr val="black"/>
              </a:solidFill>
            </a:endParaRPr>
          </a:p>
        </p:txBody>
      </p:sp>
      <p:sp>
        <p:nvSpPr>
          <p:cNvPr id="9" name="Rectangle 8">
            <a:extLst>
              <a:ext uri="{FF2B5EF4-FFF2-40B4-BE49-F238E27FC236}">
                <a16:creationId xmlns:a16="http://schemas.microsoft.com/office/drawing/2014/main" id="{7350FD83-FB05-964C-8C09-45CB6360D4A1}"/>
              </a:ext>
            </a:extLst>
          </p:cNvPr>
          <p:cNvSpPr/>
          <p:nvPr/>
        </p:nvSpPr>
        <p:spPr>
          <a:xfrm>
            <a:off x="5752868" y="642580"/>
            <a:ext cx="6190592" cy="599149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fr-SN" sz="1050" b="1" dirty="0">
                <a:solidFill>
                  <a:srgbClr val="006699"/>
                </a:solidFill>
                <a:latin typeface="verdana" panose="020B0604030504040204" pitchFamily="34" charset="0"/>
              </a:rPr>
              <a:t>package</a:t>
            </a:r>
            <a:r>
              <a:rPr lang="fr-SN" sz="1050" dirty="0">
                <a:solidFill>
                  <a:srgbClr val="000000"/>
                </a:solidFill>
                <a:latin typeface="verdana" panose="020B0604030504040204" pitchFamily="34" charset="0"/>
              </a:rPr>
              <a:t> </a:t>
            </a:r>
            <a:r>
              <a:rPr lang="fr-SN" sz="1050" dirty="0" err="1">
                <a:solidFill>
                  <a:srgbClr val="000000"/>
                </a:solidFill>
                <a:latin typeface="verdana" panose="020B0604030504040204" pitchFamily="34" charset="0"/>
              </a:rPr>
              <a:t>com.javatpoint</a:t>
            </a:r>
            <a:r>
              <a:rPr lang="fr-SN" sz="1050" dirty="0">
                <a:solidFill>
                  <a:srgbClr val="000000"/>
                </a:solidFill>
                <a:latin typeface="verdana" panose="020B0604030504040204" pitchFamily="34" charset="0"/>
              </a:rPr>
              <a:t>;  </a:t>
            </a:r>
          </a:p>
          <a:p>
            <a:r>
              <a:rPr lang="fr-SN" sz="1050" b="1" dirty="0">
                <a:solidFill>
                  <a:srgbClr val="006699"/>
                </a:solidFill>
                <a:latin typeface="verdana" panose="020B0604030504040204" pitchFamily="34" charset="0"/>
              </a:rPr>
              <a:t>import</a:t>
            </a:r>
            <a:r>
              <a:rPr lang="fr-SN" sz="1050" dirty="0">
                <a:solidFill>
                  <a:srgbClr val="000000"/>
                </a:solidFill>
                <a:latin typeface="verdana" panose="020B0604030504040204" pitchFamily="34" charset="0"/>
              </a:rPr>
              <a:t> </a:t>
            </a:r>
            <a:r>
              <a:rPr lang="fr-SN" sz="1050" dirty="0" err="1">
                <a:solidFill>
                  <a:srgbClr val="000000"/>
                </a:solidFill>
                <a:latin typeface="verdana" panose="020B0604030504040204" pitchFamily="34" charset="0"/>
              </a:rPr>
              <a:t>java.io.IOException</a:t>
            </a:r>
            <a:r>
              <a:rPr lang="fr-SN" sz="1050" dirty="0">
                <a:solidFill>
                  <a:srgbClr val="000000"/>
                </a:solidFill>
                <a:latin typeface="verdana" panose="020B0604030504040204" pitchFamily="34" charset="0"/>
              </a:rPr>
              <a:t>;  </a:t>
            </a:r>
          </a:p>
          <a:p>
            <a:r>
              <a:rPr lang="fr-SN" sz="1050" b="1" dirty="0">
                <a:solidFill>
                  <a:srgbClr val="006699"/>
                </a:solidFill>
                <a:latin typeface="verdana" panose="020B0604030504040204" pitchFamily="34" charset="0"/>
              </a:rPr>
              <a:t>import</a:t>
            </a:r>
            <a:r>
              <a:rPr lang="fr-SN" sz="1050" dirty="0">
                <a:solidFill>
                  <a:srgbClr val="000000"/>
                </a:solidFill>
                <a:latin typeface="verdana" panose="020B0604030504040204" pitchFamily="34" charset="0"/>
              </a:rPr>
              <a:t> </a:t>
            </a:r>
            <a:r>
              <a:rPr lang="fr-SN" sz="1050" dirty="0" err="1">
                <a:solidFill>
                  <a:srgbClr val="000000"/>
                </a:solidFill>
                <a:latin typeface="verdana" panose="020B0604030504040204" pitchFamily="34" charset="0"/>
              </a:rPr>
              <a:t>java.io.PrintWriter</a:t>
            </a:r>
            <a:r>
              <a:rPr lang="fr-SN" sz="1050" dirty="0">
                <a:solidFill>
                  <a:srgbClr val="000000"/>
                </a:solidFill>
                <a:latin typeface="verdana" panose="020B0604030504040204" pitchFamily="34" charset="0"/>
              </a:rPr>
              <a:t>;  </a:t>
            </a:r>
          </a:p>
          <a:p>
            <a:r>
              <a:rPr lang="fr-SN" sz="1050" b="1" dirty="0">
                <a:solidFill>
                  <a:srgbClr val="006699"/>
                </a:solidFill>
                <a:latin typeface="verdana" panose="020B0604030504040204" pitchFamily="34" charset="0"/>
              </a:rPr>
              <a:t>import</a:t>
            </a:r>
            <a:r>
              <a:rPr lang="fr-SN" sz="1050" dirty="0">
                <a:solidFill>
                  <a:srgbClr val="000000"/>
                </a:solidFill>
                <a:latin typeface="verdana" panose="020B0604030504040204" pitchFamily="34" charset="0"/>
              </a:rPr>
              <a:t> </a:t>
            </a:r>
            <a:r>
              <a:rPr lang="fr-SN" sz="1050" dirty="0" err="1">
                <a:solidFill>
                  <a:srgbClr val="000000"/>
                </a:solidFill>
                <a:latin typeface="verdana" panose="020B0604030504040204" pitchFamily="34" charset="0"/>
              </a:rPr>
              <a:t>javax.servlet.RequestDispatcher</a:t>
            </a:r>
            <a:r>
              <a:rPr lang="fr-SN" sz="1050" dirty="0">
                <a:solidFill>
                  <a:srgbClr val="000000"/>
                </a:solidFill>
                <a:latin typeface="verdana" panose="020B0604030504040204" pitchFamily="34" charset="0"/>
              </a:rPr>
              <a:t>;  </a:t>
            </a:r>
          </a:p>
          <a:p>
            <a:r>
              <a:rPr lang="fr-SN" sz="1050" b="1" dirty="0">
                <a:solidFill>
                  <a:srgbClr val="006699"/>
                </a:solidFill>
                <a:latin typeface="verdana" panose="020B0604030504040204" pitchFamily="34" charset="0"/>
              </a:rPr>
              <a:t>import</a:t>
            </a:r>
            <a:r>
              <a:rPr lang="fr-SN" sz="1050" dirty="0">
                <a:solidFill>
                  <a:srgbClr val="000000"/>
                </a:solidFill>
                <a:latin typeface="verdana" panose="020B0604030504040204" pitchFamily="34" charset="0"/>
              </a:rPr>
              <a:t> </a:t>
            </a:r>
            <a:r>
              <a:rPr lang="fr-SN" sz="1050" dirty="0" err="1">
                <a:solidFill>
                  <a:srgbClr val="000000"/>
                </a:solidFill>
                <a:latin typeface="verdana" panose="020B0604030504040204" pitchFamily="34" charset="0"/>
              </a:rPr>
              <a:t>javax.servlet.ServletException</a:t>
            </a:r>
            <a:r>
              <a:rPr lang="fr-SN" sz="1050" dirty="0">
                <a:solidFill>
                  <a:srgbClr val="000000"/>
                </a:solidFill>
                <a:latin typeface="verdana" panose="020B0604030504040204" pitchFamily="34" charset="0"/>
              </a:rPr>
              <a:t>;  </a:t>
            </a:r>
          </a:p>
          <a:p>
            <a:r>
              <a:rPr lang="fr-SN" sz="1050" b="1" dirty="0">
                <a:solidFill>
                  <a:srgbClr val="006699"/>
                </a:solidFill>
                <a:latin typeface="verdana" panose="020B0604030504040204" pitchFamily="34" charset="0"/>
              </a:rPr>
              <a:t>import</a:t>
            </a:r>
            <a:r>
              <a:rPr lang="fr-SN" sz="1050" dirty="0">
                <a:solidFill>
                  <a:srgbClr val="000000"/>
                </a:solidFill>
                <a:latin typeface="verdana" panose="020B0604030504040204" pitchFamily="34" charset="0"/>
              </a:rPr>
              <a:t> </a:t>
            </a:r>
            <a:r>
              <a:rPr lang="fr-SN" sz="1050" dirty="0" err="1">
                <a:solidFill>
                  <a:srgbClr val="000000"/>
                </a:solidFill>
                <a:latin typeface="verdana" panose="020B0604030504040204" pitchFamily="34" charset="0"/>
              </a:rPr>
              <a:t>javax.servlet.http.HttpServlet</a:t>
            </a:r>
            <a:r>
              <a:rPr lang="fr-SN" sz="1050" dirty="0">
                <a:solidFill>
                  <a:srgbClr val="000000"/>
                </a:solidFill>
                <a:latin typeface="verdana" panose="020B0604030504040204" pitchFamily="34" charset="0"/>
              </a:rPr>
              <a:t>;  </a:t>
            </a:r>
          </a:p>
          <a:p>
            <a:r>
              <a:rPr lang="fr-SN" sz="1050" b="1" dirty="0">
                <a:solidFill>
                  <a:srgbClr val="006699"/>
                </a:solidFill>
                <a:latin typeface="verdana" panose="020B0604030504040204" pitchFamily="34" charset="0"/>
              </a:rPr>
              <a:t>import</a:t>
            </a:r>
            <a:r>
              <a:rPr lang="fr-SN" sz="1050" dirty="0">
                <a:solidFill>
                  <a:srgbClr val="000000"/>
                </a:solidFill>
                <a:latin typeface="verdana" panose="020B0604030504040204" pitchFamily="34" charset="0"/>
              </a:rPr>
              <a:t> </a:t>
            </a:r>
            <a:r>
              <a:rPr lang="fr-SN" sz="1050" dirty="0" err="1">
                <a:solidFill>
                  <a:srgbClr val="000000"/>
                </a:solidFill>
                <a:latin typeface="verdana" panose="020B0604030504040204" pitchFamily="34" charset="0"/>
              </a:rPr>
              <a:t>javax.servlet.http.HttpServletRequest</a:t>
            </a:r>
            <a:r>
              <a:rPr lang="fr-SN" sz="1050" dirty="0">
                <a:solidFill>
                  <a:srgbClr val="000000"/>
                </a:solidFill>
                <a:latin typeface="verdana" panose="020B0604030504040204" pitchFamily="34" charset="0"/>
              </a:rPr>
              <a:t>;  </a:t>
            </a:r>
          </a:p>
          <a:p>
            <a:r>
              <a:rPr lang="fr-SN" sz="1050" b="1" dirty="0">
                <a:solidFill>
                  <a:srgbClr val="006699"/>
                </a:solidFill>
                <a:latin typeface="verdana" panose="020B0604030504040204" pitchFamily="34" charset="0"/>
              </a:rPr>
              <a:t>import</a:t>
            </a:r>
            <a:r>
              <a:rPr lang="fr-SN" sz="1050" dirty="0">
                <a:solidFill>
                  <a:srgbClr val="000000"/>
                </a:solidFill>
                <a:latin typeface="verdana" panose="020B0604030504040204" pitchFamily="34" charset="0"/>
              </a:rPr>
              <a:t> </a:t>
            </a:r>
            <a:r>
              <a:rPr lang="fr-SN" sz="1050" dirty="0" err="1">
                <a:solidFill>
                  <a:srgbClr val="000000"/>
                </a:solidFill>
                <a:latin typeface="verdana" panose="020B0604030504040204" pitchFamily="34" charset="0"/>
              </a:rPr>
              <a:t>javax.servlet.http.HttpServletResponse</a:t>
            </a:r>
            <a:r>
              <a:rPr lang="fr-SN" sz="1050" dirty="0">
                <a:solidFill>
                  <a:srgbClr val="000000"/>
                </a:solidFill>
                <a:latin typeface="verdana" panose="020B0604030504040204" pitchFamily="34" charset="0"/>
              </a:rPr>
              <a:t>;  </a:t>
            </a:r>
          </a:p>
          <a:p>
            <a:r>
              <a:rPr lang="fr-SN" sz="1050" b="1" dirty="0">
                <a:solidFill>
                  <a:srgbClr val="006699"/>
                </a:solidFill>
                <a:latin typeface="verdana" panose="020B0604030504040204" pitchFamily="34" charset="0"/>
              </a:rPr>
              <a:t>public</a:t>
            </a:r>
            <a:r>
              <a:rPr lang="fr-SN" sz="1050" dirty="0">
                <a:solidFill>
                  <a:srgbClr val="000000"/>
                </a:solidFill>
                <a:latin typeface="verdana" panose="020B0604030504040204" pitchFamily="34" charset="0"/>
              </a:rPr>
              <a:t> </a:t>
            </a:r>
            <a:r>
              <a:rPr lang="fr-SN" sz="1050" b="1" dirty="0">
                <a:solidFill>
                  <a:srgbClr val="006699"/>
                </a:solidFill>
                <a:latin typeface="verdana" panose="020B0604030504040204" pitchFamily="34" charset="0"/>
              </a:rPr>
              <a:t>class</a:t>
            </a:r>
            <a:r>
              <a:rPr lang="fr-SN" sz="1050" dirty="0">
                <a:solidFill>
                  <a:srgbClr val="000000"/>
                </a:solidFill>
                <a:latin typeface="verdana" panose="020B0604030504040204" pitchFamily="34" charset="0"/>
              </a:rPr>
              <a:t> </a:t>
            </a:r>
            <a:r>
              <a:rPr lang="fr-SN" sz="1050" dirty="0" err="1">
                <a:solidFill>
                  <a:srgbClr val="000000"/>
                </a:solidFill>
                <a:latin typeface="verdana" panose="020B0604030504040204" pitchFamily="34" charset="0"/>
              </a:rPr>
              <a:t>ControllerServlet</a:t>
            </a:r>
            <a:r>
              <a:rPr lang="fr-SN" sz="1050" dirty="0">
                <a:solidFill>
                  <a:srgbClr val="000000"/>
                </a:solidFill>
                <a:latin typeface="verdana" panose="020B0604030504040204" pitchFamily="34" charset="0"/>
              </a:rPr>
              <a:t> </a:t>
            </a:r>
            <a:r>
              <a:rPr lang="fr-SN" sz="1050" b="1" dirty="0" err="1">
                <a:solidFill>
                  <a:srgbClr val="006699"/>
                </a:solidFill>
                <a:latin typeface="verdana" panose="020B0604030504040204" pitchFamily="34" charset="0"/>
              </a:rPr>
              <a:t>extends</a:t>
            </a:r>
            <a:r>
              <a:rPr lang="fr-SN" sz="1050" dirty="0">
                <a:solidFill>
                  <a:srgbClr val="000000"/>
                </a:solidFill>
                <a:latin typeface="verdana" panose="020B0604030504040204" pitchFamily="34" charset="0"/>
              </a:rPr>
              <a:t> HttpServlet {  </a:t>
            </a:r>
          </a:p>
          <a:p>
            <a:r>
              <a:rPr lang="fr-SN" sz="1050" dirty="0">
                <a:solidFill>
                  <a:srgbClr val="000000"/>
                </a:solidFill>
                <a:latin typeface="verdana" panose="020B0604030504040204" pitchFamily="34" charset="0"/>
              </a:rPr>
              <a:t>    </a:t>
            </a:r>
            <a:r>
              <a:rPr lang="fr-SN" sz="1050" b="1" dirty="0" err="1">
                <a:solidFill>
                  <a:srgbClr val="006699"/>
                </a:solidFill>
                <a:latin typeface="verdana" panose="020B0604030504040204" pitchFamily="34" charset="0"/>
              </a:rPr>
              <a:t>protected</a:t>
            </a:r>
            <a:r>
              <a:rPr lang="fr-SN" sz="1050" dirty="0">
                <a:solidFill>
                  <a:srgbClr val="000000"/>
                </a:solidFill>
                <a:latin typeface="verdana" panose="020B0604030504040204" pitchFamily="34" charset="0"/>
              </a:rPr>
              <a:t> </a:t>
            </a:r>
            <a:r>
              <a:rPr lang="fr-SN" sz="1050" b="1" dirty="0">
                <a:solidFill>
                  <a:srgbClr val="006699"/>
                </a:solidFill>
                <a:latin typeface="verdana" panose="020B0604030504040204" pitchFamily="34" charset="0"/>
              </a:rPr>
              <a:t>void</a:t>
            </a:r>
            <a:r>
              <a:rPr lang="fr-SN" sz="1050" dirty="0">
                <a:solidFill>
                  <a:srgbClr val="000000"/>
                </a:solidFill>
                <a:latin typeface="verdana" panose="020B0604030504040204" pitchFamily="34" charset="0"/>
              </a:rPr>
              <a:t> doPost(HttpServletRequest request, HttpServletResponse response)  </a:t>
            </a:r>
          </a:p>
          <a:p>
            <a:r>
              <a:rPr lang="fr-SN" sz="1050" dirty="0">
                <a:solidFill>
                  <a:srgbClr val="000000"/>
                </a:solidFill>
                <a:latin typeface="verdana" panose="020B0604030504040204" pitchFamily="34" charset="0"/>
              </a:rPr>
              <a:t>            </a:t>
            </a:r>
            <a:r>
              <a:rPr lang="fr-SN" sz="1050" b="1" dirty="0">
                <a:solidFill>
                  <a:srgbClr val="006699"/>
                </a:solidFill>
                <a:latin typeface="verdana" panose="020B0604030504040204" pitchFamily="34" charset="0"/>
              </a:rPr>
              <a:t>throws</a:t>
            </a:r>
            <a:r>
              <a:rPr lang="fr-SN" sz="1050" dirty="0">
                <a:solidFill>
                  <a:srgbClr val="000000"/>
                </a:solidFill>
                <a:latin typeface="verdana" panose="020B0604030504040204" pitchFamily="34" charset="0"/>
              </a:rPr>
              <a:t> ServletException, IOException {  </a:t>
            </a:r>
          </a:p>
          <a:p>
            <a:r>
              <a:rPr lang="fr-SN" sz="1050" dirty="0">
                <a:solidFill>
                  <a:srgbClr val="000000"/>
                </a:solidFill>
                <a:latin typeface="verdana" panose="020B0604030504040204" pitchFamily="34" charset="0"/>
              </a:rPr>
              <a:t>       response.setContentType(</a:t>
            </a:r>
            <a:r>
              <a:rPr lang="fr-SN" sz="1050" dirty="0">
                <a:solidFill>
                  <a:srgbClr val="0000FF"/>
                </a:solidFill>
                <a:latin typeface="verdana" panose="020B0604030504040204" pitchFamily="34" charset="0"/>
              </a:rPr>
              <a:t>"</a:t>
            </a:r>
            <a:r>
              <a:rPr lang="fr-SN" sz="1050" dirty="0" err="1">
                <a:solidFill>
                  <a:srgbClr val="0000FF"/>
                </a:solidFill>
                <a:latin typeface="verdana" panose="020B0604030504040204" pitchFamily="34" charset="0"/>
              </a:rPr>
              <a:t>text</a:t>
            </a:r>
            <a:r>
              <a:rPr lang="fr-SN" sz="1050" dirty="0">
                <a:solidFill>
                  <a:srgbClr val="0000FF"/>
                </a:solidFill>
                <a:latin typeface="verdana" panose="020B0604030504040204" pitchFamily="34" charset="0"/>
              </a:rPr>
              <a:t>/html"</a:t>
            </a:r>
            <a:r>
              <a:rPr lang="fr-SN" sz="1050" dirty="0">
                <a:solidFill>
                  <a:srgbClr val="000000"/>
                </a:solidFill>
                <a:latin typeface="verdana" panose="020B0604030504040204" pitchFamily="34" charset="0"/>
              </a:rPr>
              <a:t>);  </a:t>
            </a:r>
          </a:p>
          <a:p>
            <a:r>
              <a:rPr lang="fr-SN" sz="1050" dirty="0">
                <a:solidFill>
                  <a:srgbClr val="000000"/>
                </a:solidFill>
                <a:latin typeface="verdana" panose="020B0604030504040204" pitchFamily="34" charset="0"/>
              </a:rPr>
              <a:t>       PrintWriter out=response.getWriter();    </a:t>
            </a:r>
          </a:p>
          <a:p>
            <a:r>
              <a:rPr lang="fr-SN" sz="1050" dirty="0">
                <a:solidFill>
                  <a:srgbClr val="000000"/>
                </a:solidFill>
                <a:latin typeface="verdana" panose="020B0604030504040204" pitchFamily="34" charset="0"/>
              </a:rPr>
              <a:t>       String </a:t>
            </a:r>
            <a:r>
              <a:rPr lang="fr-SN" sz="1050" dirty="0" err="1">
                <a:solidFill>
                  <a:srgbClr val="000000"/>
                </a:solidFill>
                <a:latin typeface="verdana" panose="020B0604030504040204" pitchFamily="34" charset="0"/>
              </a:rPr>
              <a:t>name</a:t>
            </a:r>
            <a:r>
              <a:rPr lang="fr-SN" sz="1050" dirty="0">
                <a:solidFill>
                  <a:srgbClr val="000000"/>
                </a:solidFill>
                <a:latin typeface="verdana" panose="020B0604030504040204" pitchFamily="34" charset="0"/>
              </a:rPr>
              <a:t>=request.getParameter(</a:t>
            </a:r>
            <a:r>
              <a:rPr lang="fr-SN" sz="1050" dirty="0">
                <a:solidFill>
                  <a:srgbClr val="0000FF"/>
                </a:solidFill>
                <a:latin typeface="verdana" panose="020B0604030504040204" pitchFamily="34" charset="0"/>
              </a:rPr>
              <a:t>"</a:t>
            </a:r>
            <a:r>
              <a:rPr lang="fr-SN" sz="1050" dirty="0" err="1">
                <a:solidFill>
                  <a:srgbClr val="0000FF"/>
                </a:solidFill>
                <a:latin typeface="verdana" panose="020B0604030504040204" pitchFamily="34" charset="0"/>
              </a:rPr>
              <a:t>name</a:t>
            </a:r>
            <a:r>
              <a:rPr lang="fr-SN" sz="1050" dirty="0">
                <a:solidFill>
                  <a:srgbClr val="0000FF"/>
                </a:solidFill>
                <a:latin typeface="verdana" panose="020B0604030504040204" pitchFamily="34" charset="0"/>
              </a:rPr>
              <a:t>"</a:t>
            </a:r>
            <a:r>
              <a:rPr lang="fr-SN" sz="1050" dirty="0">
                <a:solidFill>
                  <a:srgbClr val="000000"/>
                </a:solidFill>
                <a:latin typeface="verdana" panose="020B0604030504040204" pitchFamily="34" charset="0"/>
              </a:rPr>
              <a:t>);  </a:t>
            </a:r>
          </a:p>
          <a:p>
            <a:r>
              <a:rPr lang="fr-SN" sz="1050" dirty="0">
                <a:solidFill>
                  <a:srgbClr val="000000"/>
                </a:solidFill>
                <a:latin typeface="verdana" panose="020B0604030504040204" pitchFamily="34" charset="0"/>
              </a:rPr>
              <a:t>       String </a:t>
            </a:r>
            <a:r>
              <a:rPr lang="fr-SN" sz="1050" dirty="0" err="1">
                <a:solidFill>
                  <a:srgbClr val="000000"/>
                </a:solidFill>
                <a:latin typeface="verdana" panose="020B0604030504040204" pitchFamily="34" charset="0"/>
              </a:rPr>
              <a:t>password</a:t>
            </a:r>
            <a:r>
              <a:rPr lang="fr-SN" sz="1050" dirty="0">
                <a:solidFill>
                  <a:srgbClr val="000000"/>
                </a:solidFill>
                <a:latin typeface="verdana" panose="020B0604030504040204" pitchFamily="34" charset="0"/>
              </a:rPr>
              <a:t>=request.getParameter(</a:t>
            </a:r>
            <a:r>
              <a:rPr lang="fr-SN" sz="1050" dirty="0">
                <a:solidFill>
                  <a:srgbClr val="0000FF"/>
                </a:solidFill>
                <a:latin typeface="verdana" panose="020B0604030504040204" pitchFamily="34" charset="0"/>
              </a:rPr>
              <a:t>"</a:t>
            </a:r>
            <a:r>
              <a:rPr lang="fr-SN" sz="1050" dirty="0" err="1">
                <a:solidFill>
                  <a:srgbClr val="0000FF"/>
                </a:solidFill>
                <a:latin typeface="verdana" panose="020B0604030504040204" pitchFamily="34" charset="0"/>
              </a:rPr>
              <a:t>password</a:t>
            </a:r>
            <a:r>
              <a:rPr lang="fr-SN" sz="1050" dirty="0">
                <a:solidFill>
                  <a:srgbClr val="0000FF"/>
                </a:solidFill>
                <a:latin typeface="verdana" panose="020B0604030504040204" pitchFamily="34" charset="0"/>
              </a:rPr>
              <a:t>"</a:t>
            </a:r>
            <a:r>
              <a:rPr lang="fr-SN" sz="1050" dirty="0">
                <a:solidFill>
                  <a:srgbClr val="000000"/>
                </a:solidFill>
                <a:latin typeface="verdana" panose="020B0604030504040204" pitchFamily="34" charset="0"/>
              </a:rPr>
              <a:t>);  </a:t>
            </a:r>
          </a:p>
          <a:p>
            <a:r>
              <a:rPr lang="fr-SN" sz="1050" dirty="0">
                <a:solidFill>
                  <a:srgbClr val="000000"/>
                </a:solidFill>
                <a:latin typeface="verdana" panose="020B0604030504040204" pitchFamily="34" charset="0"/>
              </a:rPr>
              <a:t>        </a:t>
            </a:r>
            <a:r>
              <a:rPr lang="fr-SN" sz="1050" dirty="0" err="1">
                <a:solidFill>
                  <a:srgbClr val="000000"/>
                </a:solidFill>
                <a:latin typeface="verdana" panose="020B0604030504040204" pitchFamily="34" charset="0"/>
              </a:rPr>
              <a:t>LoginBean</a:t>
            </a:r>
            <a:r>
              <a:rPr lang="fr-SN" sz="1050" dirty="0">
                <a:solidFill>
                  <a:srgbClr val="000000"/>
                </a:solidFill>
                <a:latin typeface="verdana" panose="020B0604030504040204" pitchFamily="34" charset="0"/>
              </a:rPr>
              <a:t> </a:t>
            </a:r>
            <a:r>
              <a:rPr lang="fr-SN" sz="1050" dirty="0" err="1">
                <a:solidFill>
                  <a:srgbClr val="000000"/>
                </a:solidFill>
                <a:latin typeface="verdana" panose="020B0604030504040204" pitchFamily="34" charset="0"/>
              </a:rPr>
              <a:t>bean</a:t>
            </a:r>
            <a:r>
              <a:rPr lang="fr-SN" sz="1050" dirty="0">
                <a:solidFill>
                  <a:srgbClr val="000000"/>
                </a:solidFill>
                <a:latin typeface="verdana" panose="020B0604030504040204" pitchFamily="34" charset="0"/>
              </a:rPr>
              <a:t>=</a:t>
            </a:r>
            <a:r>
              <a:rPr lang="fr-SN" sz="1050" b="1" dirty="0">
                <a:solidFill>
                  <a:srgbClr val="006699"/>
                </a:solidFill>
                <a:latin typeface="verdana" panose="020B0604030504040204" pitchFamily="34" charset="0"/>
              </a:rPr>
              <a:t>new</a:t>
            </a:r>
            <a:r>
              <a:rPr lang="fr-SN" sz="1050" dirty="0">
                <a:solidFill>
                  <a:srgbClr val="000000"/>
                </a:solidFill>
                <a:latin typeface="verdana" panose="020B0604030504040204" pitchFamily="34" charset="0"/>
              </a:rPr>
              <a:t> </a:t>
            </a:r>
            <a:r>
              <a:rPr lang="fr-SN" sz="1050" dirty="0" err="1">
                <a:solidFill>
                  <a:srgbClr val="000000"/>
                </a:solidFill>
                <a:latin typeface="verdana" panose="020B0604030504040204" pitchFamily="34" charset="0"/>
              </a:rPr>
              <a:t>LoginBean</a:t>
            </a:r>
            <a:r>
              <a:rPr lang="fr-SN" sz="1050" dirty="0">
                <a:solidFill>
                  <a:srgbClr val="000000"/>
                </a:solidFill>
                <a:latin typeface="verdana" panose="020B0604030504040204" pitchFamily="34" charset="0"/>
              </a:rPr>
              <a:t>();  </a:t>
            </a:r>
          </a:p>
          <a:p>
            <a:r>
              <a:rPr lang="fr-SN" sz="1050" dirty="0">
                <a:solidFill>
                  <a:srgbClr val="000000"/>
                </a:solidFill>
                <a:latin typeface="verdana" panose="020B0604030504040204" pitchFamily="34" charset="0"/>
              </a:rPr>
              <a:t>        </a:t>
            </a:r>
            <a:r>
              <a:rPr lang="fr-SN" sz="1050" dirty="0" err="1">
                <a:solidFill>
                  <a:srgbClr val="000000"/>
                </a:solidFill>
                <a:latin typeface="verdana" panose="020B0604030504040204" pitchFamily="34" charset="0"/>
              </a:rPr>
              <a:t>bean.setName</a:t>
            </a:r>
            <a:r>
              <a:rPr lang="fr-SN" sz="1050" dirty="0">
                <a:solidFill>
                  <a:srgbClr val="000000"/>
                </a:solidFill>
                <a:latin typeface="verdana" panose="020B0604030504040204" pitchFamily="34" charset="0"/>
              </a:rPr>
              <a:t>(</a:t>
            </a:r>
            <a:r>
              <a:rPr lang="fr-SN" sz="1050" dirty="0" err="1">
                <a:solidFill>
                  <a:srgbClr val="000000"/>
                </a:solidFill>
                <a:latin typeface="verdana" panose="020B0604030504040204" pitchFamily="34" charset="0"/>
              </a:rPr>
              <a:t>name</a:t>
            </a:r>
            <a:r>
              <a:rPr lang="fr-SN" sz="1050" dirty="0">
                <a:solidFill>
                  <a:srgbClr val="000000"/>
                </a:solidFill>
                <a:latin typeface="verdana" panose="020B0604030504040204" pitchFamily="34" charset="0"/>
              </a:rPr>
              <a:t>);  </a:t>
            </a:r>
          </a:p>
          <a:p>
            <a:r>
              <a:rPr lang="fr-SN" sz="1050" dirty="0">
                <a:solidFill>
                  <a:srgbClr val="000000"/>
                </a:solidFill>
                <a:latin typeface="verdana" panose="020B0604030504040204" pitchFamily="34" charset="0"/>
              </a:rPr>
              <a:t>        </a:t>
            </a:r>
            <a:r>
              <a:rPr lang="fr-SN" sz="1050" dirty="0" err="1">
                <a:solidFill>
                  <a:srgbClr val="000000"/>
                </a:solidFill>
                <a:latin typeface="verdana" panose="020B0604030504040204" pitchFamily="34" charset="0"/>
              </a:rPr>
              <a:t>bean.setPassword</a:t>
            </a:r>
            <a:r>
              <a:rPr lang="fr-SN" sz="1050" dirty="0">
                <a:solidFill>
                  <a:srgbClr val="000000"/>
                </a:solidFill>
                <a:latin typeface="verdana" panose="020B0604030504040204" pitchFamily="34" charset="0"/>
              </a:rPr>
              <a:t>(</a:t>
            </a:r>
            <a:r>
              <a:rPr lang="fr-SN" sz="1050" dirty="0" err="1">
                <a:solidFill>
                  <a:srgbClr val="000000"/>
                </a:solidFill>
                <a:latin typeface="verdana" panose="020B0604030504040204" pitchFamily="34" charset="0"/>
              </a:rPr>
              <a:t>password</a:t>
            </a:r>
            <a:r>
              <a:rPr lang="fr-SN" sz="1050" dirty="0">
                <a:solidFill>
                  <a:srgbClr val="000000"/>
                </a:solidFill>
                <a:latin typeface="verdana" panose="020B0604030504040204" pitchFamily="34" charset="0"/>
              </a:rPr>
              <a:t>);  </a:t>
            </a:r>
          </a:p>
          <a:p>
            <a:r>
              <a:rPr lang="fr-SN" sz="1050" dirty="0">
                <a:solidFill>
                  <a:srgbClr val="000000"/>
                </a:solidFill>
                <a:latin typeface="verdana" panose="020B0604030504040204" pitchFamily="34" charset="0"/>
              </a:rPr>
              <a:t>       </a:t>
            </a:r>
            <a:r>
              <a:rPr lang="fr-SN" sz="1050" dirty="0" err="1">
                <a:solidFill>
                  <a:srgbClr val="000000"/>
                </a:solidFill>
                <a:latin typeface="verdana" panose="020B0604030504040204" pitchFamily="34" charset="0"/>
              </a:rPr>
              <a:t>request.setAttribute</a:t>
            </a:r>
            <a:r>
              <a:rPr lang="fr-SN" sz="1050" dirty="0">
                <a:solidFill>
                  <a:srgbClr val="000000"/>
                </a:solidFill>
                <a:latin typeface="verdana" panose="020B0604030504040204" pitchFamily="34" charset="0"/>
              </a:rPr>
              <a:t>(</a:t>
            </a:r>
            <a:r>
              <a:rPr lang="fr-SN" sz="1050" dirty="0">
                <a:solidFill>
                  <a:srgbClr val="0000FF"/>
                </a:solidFill>
                <a:latin typeface="verdana" panose="020B0604030504040204" pitchFamily="34" charset="0"/>
              </a:rPr>
              <a:t>"</a:t>
            </a:r>
            <a:r>
              <a:rPr lang="fr-SN" sz="1050" dirty="0" err="1">
                <a:solidFill>
                  <a:srgbClr val="0000FF"/>
                </a:solidFill>
                <a:latin typeface="verdana" panose="020B0604030504040204" pitchFamily="34" charset="0"/>
              </a:rPr>
              <a:t>bean</a:t>
            </a:r>
            <a:r>
              <a:rPr lang="fr-SN" sz="1050" dirty="0">
                <a:solidFill>
                  <a:srgbClr val="0000FF"/>
                </a:solidFill>
                <a:latin typeface="verdana" panose="020B0604030504040204" pitchFamily="34" charset="0"/>
              </a:rPr>
              <a:t>"</a:t>
            </a:r>
            <a:r>
              <a:rPr lang="fr-SN" sz="1050" dirty="0">
                <a:solidFill>
                  <a:srgbClr val="000000"/>
                </a:solidFill>
                <a:latin typeface="verdana" panose="020B0604030504040204" pitchFamily="34" charset="0"/>
              </a:rPr>
              <a:t>,</a:t>
            </a:r>
            <a:r>
              <a:rPr lang="fr-SN" sz="1050" dirty="0" err="1">
                <a:solidFill>
                  <a:srgbClr val="000000"/>
                </a:solidFill>
                <a:latin typeface="verdana" panose="020B0604030504040204" pitchFamily="34" charset="0"/>
              </a:rPr>
              <a:t>bean</a:t>
            </a:r>
            <a:r>
              <a:rPr lang="fr-SN" sz="1050" dirty="0">
                <a:solidFill>
                  <a:srgbClr val="000000"/>
                </a:solidFill>
                <a:latin typeface="verdana" panose="020B0604030504040204" pitchFamily="34" charset="0"/>
              </a:rPr>
              <a:t>);</a:t>
            </a:r>
          </a:p>
          <a:p>
            <a:r>
              <a:rPr lang="fr-SN" sz="1050" dirty="0">
                <a:solidFill>
                  <a:srgbClr val="000000"/>
                </a:solidFill>
                <a:latin typeface="verdana" panose="020B0604030504040204" pitchFamily="34" charset="0"/>
              </a:rPr>
              <a:t>         </a:t>
            </a:r>
            <a:r>
              <a:rPr lang="fr-SN" sz="1050" b="1" dirty="0" err="1">
                <a:solidFill>
                  <a:srgbClr val="006699"/>
                </a:solidFill>
                <a:latin typeface="verdana" panose="020B0604030504040204" pitchFamily="34" charset="0"/>
              </a:rPr>
              <a:t>boolean</a:t>
            </a:r>
            <a:r>
              <a:rPr lang="fr-SN" sz="1050" dirty="0">
                <a:solidFill>
                  <a:srgbClr val="000000"/>
                </a:solidFill>
                <a:latin typeface="verdana" panose="020B0604030504040204" pitchFamily="34" charset="0"/>
              </a:rPr>
              <a:t> </a:t>
            </a:r>
            <a:r>
              <a:rPr lang="fr-SN" sz="1050" dirty="0" err="1">
                <a:solidFill>
                  <a:srgbClr val="000000"/>
                </a:solidFill>
                <a:latin typeface="verdana" panose="020B0604030504040204" pitchFamily="34" charset="0"/>
              </a:rPr>
              <a:t>status</a:t>
            </a:r>
            <a:r>
              <a:rPr lang="fr-SN" sz="1050" dirty="0">
                <a:solidFill>
                  <a:srgbClr val="000000"/>
                </a:solidFill>
                <a:latin typeface="verdana" panose="020B0604030504040204" pitchFamily="34" charset="0"/>
              </a:rPr>
              <a:t>=</a:t>
            </a:r>
            <a:r>
              <a:rPr lang="fr-SN" sz="1050" dirty="0" err="1">
                <a:solidFill>
                  <a:srgbClr val="000000"/>
                </a:solidFill>
                <a:latin typeface="verdana" panose="020B0604030504040204" pitchFamily="34" charset="0"/>
              </a:rPr>
              <a:t>bean.validate</a:t>
            </a:r>
            <a:r>
              <a:rPr lang="fr-SN" sz="1050" dirty="0">
                <a:solidFill>
                  <a:srgbClr val="000000"/>
                </a:solidFill>
                <a:latin typeface="verdana" panose="020B0604030504040204" pitchFamily="34" charset="0"/>
              </a:rPr>
              <a:t>();            </a:t>
            </a:r>
          </a:p>
          <a:p>
            <a:r>
              <a:rPr lang="fr-SN" sz="1050" dirty="0">
                <a:solidFill>
                  <a:srgbClr val="000000"/>
                </a:solidFill>
                <a:latin typeface="verdana" panose="020B0604030504040204" pitchFamily="34" charset="0"/>
              </a:rPr>
              <a:t>        </a:t>
            </a:r>
            <a:r>
              <a:rPr lang="fr-SN" sz="1050" b="1" dirty="0">
                <a:solidFill>
                  <a:srgbClr val="006699"/>
                </a:solidFill>
                <a:latin typeface="verdana" panose="020B0604030504040204" pitchFamily="34" charset="0"/>
              </a:rPr>
              <a:t>if</a:t>
            </a:r>
            <a:r>
              <a:rPr lang="fr-SN" sz="1050" dirty="0">
                <a:solidFill>
                  <a:srgbClr val="000000"/>
                </a:solidFill>
                <a:latin typeface="verdana" panose="020B0604030504040204" pitchFamily="34" charset="0"/>
              </a:rPr>
              <a:t>(</a:t>
            </a:r>
            <a:r>
              <a:rPr lang="fr-SN" sz="1050" dirty="0" err="1">
                <a:solidFill>
                  <a:srgbClr val="000000"/>
                </a:solidFill>
                <a:latin typeface="verdana" panose="020B0604030504040204" pitchFamily="34" charset="0"/>
              </a:rPr>
              <a:t>status</a:t>
            </a:r>
            <a:r>
              <a:rPr lang="fr-SN" sz="1050" dirty="0">
                <a:solidFill>
                  <a:srgbClr val="000000"/>
                </a:solidFill>
                <a:latin typeface="verdana" panose="020B0604030504040204" pitchFamily="34" charset="0"/>
              </a:rPr>
              <a:t>){  </a:t>
            </a:r>
          </a:p>
          <a:p>
            <a:r>
              <a:rPr lang="fr-SN" sz="1050" dirty="0">
                <a:solidFill>
                  <a:srgbClr val="000000"/>
                </a:solidFill>
                <a:latin typeface="verdana" panose="020B0604030504040204" pitchFamily="34" charset="0"/>
              </a:rPr>
              <a:t>            </a:t>
            </a:r>
            <a:r>
              <a:rPr lang="fr-SN" sz="1050" dirty="0" err="1">
                <a:solidFill>
                  <a:srgbClr val="000000"/>
                </a:solidFill>
                <a:latin typeface="verdana" panose="020B0604030504040204" pitchFamily="34" charset="0"/>
              </a:rPr>
              <a:t>RequestDispatcher</a:t>
            </a:r>
            <a:r>
              <a:rPr lang="fr-SN" sz="1050" dirty="0">
                <a:solidFill>
                  <a:srgbClr val="000000"/>
                </a:solidFill>
                <a:latin typeface="verdana" panose="020B0604030504040204" pitchFamily="34" charset="0"/>
              </a:rPr>
              <a:t> rd=</a:t>
            </a:r>
            <a:r>
              <a:rPr lang="fr-SN" sz="1050" dirty="0" err="1">
                <a:solidFill>
                  <a:srgbClr val="000000"/>
                </a:solidFill>
                <a:latin typeface="verdana" panose="020B0604030504040204" pitchFamily="34" charset="0"/>
              </a:rPr>
              <a:t>request.getRequestDispatcher</a:t>
            </a:r>
            <a:r>
              <a:rPr lang="fr-SN" sz="1050" dirty="0">
                <a:solidFill>
                  <a:srgbClr val="000000"/>
                </a:solidFill>
                <a:latin typeface="verdana" panose="020B0604030504040204" pitchFamily="34" charset="0"/>
              </a:rPr>
              <a:t>(</a:t>
            </a:r>
            <a:r>
              <a:rPr lang="fr-SN" sz="1050" dirty="0">
                <a:solidFill>
                  <a:srgbClr val="0000FF"/>
                </a:solidFill>
                <a:latin typeface="verdana" panose="020B0604030504040204" pitchFamily="34" charset="0"/>
              </a:rPr>
              <a:t>"login-</a:t>
            </a:r>
            <a:r>
              <a:rPr lang="fr-SN" sz="1050" dirty="0" err="1">
                <a:solidFill>
                  <a:srgbClr val="0000FF"/>
                </a:solidFill>
                <a:latin typeface="verdana" panose="020B0604030504040204" pitchFamily="34" charset="0"/>
              </a:rPr>
              <a:t>success.jsp</a:t>
            </a:r>
            <a:r>
              <a:rPr lang="fr-SN" sz="1050" dirty="0">
                <a:solidFill>
                  <a:srgbClr val="0000FF"/>
                </a:solidFill>
                <a:latin typeface="verdana" panose="020B0604030504040204" pitchFamily="34" charset="0"/>
              </a:rPr>
              <a:t>"</a:t>
            </a:r>
            <a:r>
              <a:rPr lang="fr-SN" sz="1050" dirty="0">
                <a:solidFill>
                  <a:srgbClr val="000000"/>
                </a:solidFill>
                <a:latin typeface="verdana" panose="020B0604030504040204" pitchFamily="34" charset="0"/>
              </a:rPr>
              <a:t>);  </a:t>
            </a:r>
          </a:p>
          <a:p>
            <a:r>
              <a:rPr lang="fr-SN" sz="1050" dirty="0">
                <a:solidFill>
                  <a:srgbClr val="000000"/>
                </a:solidFill>
                <a:latin typeface="verdana" panose="020B0604030504040204" pitchFamily="34" charset="0"/>
              </a:rPr>
              <a:t>            </a:t>
            </a:r>
            <a:r>
              <a:rPr lang="fr-SN" sz="1050" dirty="0" err="1">
                <a:solidFill>
                  <a:srgbClr val="000000"/>
                </a:solidFill>
                <a:latin typeface="verdana" panose="020B0604030504040204" pitchFamily="34" charset="0"/>
              </a:rPr>
              <a:t>rd.forward</a:t>
            </a:r>
            <a:r>
              <a:rPr lang="fr-SN" sz="1050" dirty="0">
                <a:solidFill>
                  <a:srgbClr val="000000"/>
                </a:solidFill>
                <a:latin typeface="verdana" panose="020B0604030504040204" pitchFamily="34" charset="0"/>
              </a:rPr>
              <a:t>(request, response);  </a:t>
            </a:r>
          </a:p>
          <a:p>
            <a:r>
              <a:rPr lang="fr-SN" sz="1050" dirty="0">
                <a:solidFill>
                  <a:srgbClr val="000000"/>
                </a:solidFill>
                <a:latin typeface="verdana" panose="020B0604030504040204" pitchFamily="34" charset="0"/>
              </a:rPr>
              <a:t>        }  </a:t>
            </a:r>
          </a:p>
          <a:p>
            <a:r>
              <a:rPr lang="fr-SN" sz="1050" dirty="0">
                <a:solidFill>
                  <a:srgbClr val="000000"/>
                </a:solidFill>
                <a:latin typeface="verdana" panose="020B0604030504040204" pitchFamily="34" charset="0"/>
              </a:rPr>
              <a:t>        </a:t>
            </a:r>
            <a:r>
              <a:rPr lang="fr-SN" sz="1050" b="1" dirty="0">
                <a:solidFill>
                  <a:srgbClr val="006699"/>
                </a:solidFill>
                <a:latin typeface="verdana" panose="020B0604030504040204" pitchFamily="34" charset="0"/>
              </a:rPr>
              <a:t>else</a:t>
            </a:r>
            <a:r>
              <a:rPr lang="fr-SN" sz="1050" dirty="0">
                <a:solidFill>
                  <a:srgbClr val="000000"/>
                </a:solidFill>
                <a:latin typeface="verdana" panose="020B0604030504040204" pitchFamily="34" charset="0"/>
              </a:rPr>
              <a:t>{  </a:t>
            </a:r>
          </a:p>
          <a:p>
            <a:r>
              <a:rPr lang="fr-SN" sz="1050" dirty="0">
                <a:solidFill>
                  <a:srgbClr val="000000"/>
                </a:solidFill>
                <a:latin typeface="verdana" panose="020B0604030504040204" pitchFamily="34" charset="0"/>
              </a:rPr>
              <a:t>            </a:t>
            </a:r>
            <a:r>
              <a:rPr lang="fr-SN" sz="1050" dirty="0" err="1">
                <a:solidFill>
                  <a:srgbClr val="000000"/>
                </a:solidFill>
                <a:latin typeface="verdana" panose="020B0604030504040204" pitchFamily="34" charset="0"/>
              </a:rPr>
              <a:t>RequestDispatcher</a:t>
            </a:r>
            <a:r>
              <a:rPr lang="fr-SN" sz="1050" dirty="0">
                <a:solidFill>
                  <a:srgbClr val="000000"/>
                </a:solidFill>
                <a:latin typeface="verdana" panose="020B0604030504040204" pitchFamily="34" charset="0"/>
              </a:rPr>
              <a:t> rd=</a:t>
            </a:r>
            <a:r>
              <a:rPr lang="fr-SN" sz="1050" dirty="0" err="1">
                <a:solidFill>
                  <a:srgbClr val="000000"/>
                </a:solidFill>
                <a:latin typeface="verdana" panose="020B0604030504040204" pitchFamily="34" charset="0"/>
              </a:rPr>
              <a:t>request.getRequestDispatcher</a:t>
            </a:r>
            <a:r>
              <a:rPr lang="fr-SN" sz="1050" dirty="0">
                <a:solidFill>
                  <a:srgbClr val="000000"/>
                </a:solidFill>
                <a:latin typeface="verdana" panose="020B0604030504040204" pitchFamily="34" charset="0"/>
              </a:rPr>
              <a:t>(</a:t>
            </a:r>
            <a:r>
              <a:rPr lang="fr-SN" sz="1050" dirty="0">
                <a:solidFill>
                  <a:srgbClr val="0000FF"/>
                </a:solidFill>
                <a:latin typeface="verdana" panose="020B0604030504040204" pitchFamily="34" charset="0"/>
              </a:rPr>
              <a:t>"login-</a:t>
            </a:r>
            <a:r>
              <a:rPr lang="fr-SN" sz="1050" dirty="0" err="1">
                <a:solidFill>
                  <a:srgbClr val="0000FF"/>
                </a:solidFill>
                <a:latin typeface="verdana" panose="020B0604030504040204" pitchFamily="34" charset="0"/>
              </a:rPr>
              <a:t>error.jsp</a:t>
            </a:r>
            <a:r>
              <a:rPr lang="fr-SN" sz="1050" dirty="0">
                <a:solidFill>
                  <a:srgbClr val="0000FF"/>
                </a:solidFill>
                <a:latin typeface="verdana" panose="020B0604030504040204" pitchFamily="34" charset="0"/>
              </a:rPr>
              <a:t>"</a:t>
            </a:r>
            <a:r>
              <a:rPr lang="fr-SN" sz="1050" dirty="0">
                <a:solidFill>
                  <a:srgbClr val="000000"/>
                </a:solidFill>
                <a:latin typeface="verdana" panose="020B0604030504040204" pitchFamily="34" charset="0"/>
              </a:rPr>
              <a:t>);  </a:t>
            </a:r>
          </a:p>
          <a:p>
            <a:r>
              <a:rPr lang="fr-SN" sz="1050" dirty="0">
                <a:solidFill>
                  <a:srgbClr val="000000"/>
                </a:solidFill>
                <a:latin typeface="verdana" panose="020B0604030504040204" pitchFamily="34" charset="0"/>
              </a:rPr>
              <a:t>            </a:t>
            </a:r>
            <a:r>
              <a:rPr lang="fr-SN" sz="1050" dirty="0" err="1">
                <a:solidFill>
                  <a:srgbClr val="000000"/>
                </a:solidFill>
                <a:latin typeface="verdana" panose="020B0604030504040204" pitchFamily="34" charset="0"/>
              </a:rPr>
              <a:t>rd.forward</a:t>
            </a:r>
            <a:r>
              <a:rPr lang="fr-SN" sz="1050" dirty="0">
                <a:solidFill>
                  <a:srgbClr val="000000"/>
                </a:solidFill>
                <a:latin typeface="verdana" panose="020B0604030504040204" pitchFamily="34" charset="0"/>
              </a:rPr>
              <a:t>(request, response);  </a:t>
            </a:r>
          </a:p>
          <a:p>
            <a:r>
              <a:rPr lang="fr-SN" sz="1050" dirty="0">
                <a:solidFill>
                  <a:srgbClr val="000000"/>
                </a:solidFill>
                <a:latin typeface="verdana" panose="020B0604030504040204" pitchFamily="34" charset="0"/>
              </a:rPr>
              <a:t>        }  </a:t>
            </a:r>
          </a:p>
          <a:p>
            <a:r>
              <a:rPr lang="fr-SN" sz="1050" dirty="0">
                <a:solidFill>
                  <a:srgbClr val="000000"/>
                </a:solidFill>
                <a:latin typeface="verdana" panose="020B0604030504040204" pitchFamily="34" charset="0"/>
              </a:rPr>
              <a:t>    }  </a:t>
            </a:r>
          </a:p>
          <a:p>
            <a:pPr>
              <a:buFont typeface="+mj-lt"/>
              <a:buAutoNum type="arabicPeriod"/>
            </a:pPr>
            <a:r>
              <a:rPr lang="fr-SN" sz="1050" dirty="0">
                <a:solidFill>
                  <a:srgbClr val="646464"/>
                </a:solidFill>
                <a:latin typeface="verdana" panose="020B0604030504040204" pitchFamily="34" charset="0"/>
              </a:rPr>
              <a:t>@</a:t>
            </a:r>
            <a:r>
              <a:rPr lang="fr-SN" sz="1050" dirty="0" err="1">
                <a:solidFill>
                  <a:srgbClr val="646464"/>
                </a:solidFill>
                <a:latin typeface="verdana" panose="020B0604030504040204" pitchFamily="34" charset="0"/>
              </a:rPr>
              <a:t>Override</a:t>
            </a:r>
            <a:r>
              <a:rPr lang="fr-SN" sz="1050" dirty="0">
                <a:solidFill>
                  <a:srgbClr val="000000"/>
                </a:solidFill>
                <a:latin typeface="verdana" panose="020B0604030504040204" pitchFamily="34" charset="0"/>
              </a:rPr>
              <a:t>  </a:t>
            </a:r>
          </a:p>
          <a:p>
            <a:r>
              <a:rPr lang="fr-SN" sz="1050" dirty="0">
                <a:solidFill>
                  <a:srgbClr val="000000"/>
                </a:solidFill>
                <a:latin typeface="verdana" panose="020B0604030504040204" pitchFamily="34" charset="0"/>
              </a:rPr>
              <a:t>    </a:t>
            </a:r>
            <a:r>
              <a:rPr lang="fr-SN" sz="1050" b="1" dirty="0" err="1">
                <a:solidFill>
                  <a:srgbClr val="006699"/>
                </a:solidFill>
                <a:latin typeface="verdana" panose="020B0604030504040204" pitchFamily="34" charset="0"/>
              </a:rPr>
              <a:t>protected</a:t>
            </a:r>
            <a:r>
              <a:rPr lang="fr-SN" sz="1050" dirty="0">
                <a:solidFill>
                  <a:srgbClr val="000000"/>
                </a:solidFill>
                <a:latin typeface="verdana" panose="020B0604030504040204" pitchFamily="34" charset="0"/>
              </a:rPr>
              <a:t> </a:t>
            </a:r>
            <a:r>
              <a:rPr lang="fr-SN" sz="1050" b="1" dirty="0">
                <a:solidFill>
                  <a:srgbClr val="006699"/>
                </a:solidFill>
                <a:latin typeface="verdana" panose="020B0604030504040204" pitchFamily="34" charset="0"/>
              </a:rPr>
              <a:t>void</a:t>
            </a:r>
            <a:r>
              <a:rPr lang="fr-SN" sz="1050" dirty="0">
                <a:solidFill>
                  <a:srgbClr val="000000"/>
                </a:solidFill>
                <a:latin typeface="verdana" panose="020B0604030504040204" pitchFamily="34" charset="0"/>
              </a:rPr>
              <a:t> </a:t>
            </a:r>
            <a:r>
              <a:rPr lang="fr-SN" sz="1050" dirty="0" err="1">
                <a:solidFill>
                  <a:srgbClr val="000000"/>
                </a:solidFill>
                <a:latin typeface="verdana" panose="020B0604030504040204" pitchFamily="34" charset="0"/>
              </a:rPr>
              <a:t>doGet</a:t>
            </a:r>
            <a:r>
              <a:rPr lang="fr-SN" sz="1050" dirty="0">
                <a:solidFill>
                  <a:srgbClr val="000000"/>
                </a:solidFill>
                <a:latin typeface="verdana" panose="020B0604030504040204" pitchFamily="34" charset="0"/>
              </a:rPr>
              <a:t>(HttpServletRequest req, HttpServletResponse </a:t>
            </a:r>
            <a:r>
              <a:rPr lang="fr-SN" sz="1050" dirty="0" err="1">
                <a:solidFill>
                  <a:srgbClr val="000000"/>
                </a:solidFill>
                <a:latin typeface="verdana" panose="020B0604030504040204" pitchFamily="34" charset="0"/>
              </a:rPr>
              <a:t>resp</a:t>
            </a:r>
            <a:r>
              <a:rPr lang="fr-SN" sz="1050" dirty="0">
                <a:solidFill>
                  <a:srgbClr val="000000"/>
                </a:solidFill>
                <a:latin typeface="verdana" panose="020B0604030504040204" pitchFamily="34" charset="0"/>
              </a:rPr>
              <a:t>)  </a:t>
            </a:r>
          </a:p>
          <a:p>
            <a:r>
              <a:rPr lang="fr-SN" sz="1050" dirty="0">
                <a:solidFill>
                  <a:srgbClr val="000000"/>
                </a:solidFill>
                <a:latin typeface="verdana" panose="020B0604030504040204" pitchFamily="34" charset="0"/>
              </a:rPr>
              <a:t>            </a:t>
            </a:r>
            <a:r>
              <a:rPr lang="fr-SN" sz="1050" b="1" dirty="0">
                <a:solidFill>
                  <a:srgbClr val="006699"/>
                </a:solidFill>
                <a:latin typeface="verdana" panose="020B0604030504040204" pitchFamily="34" charset="0"/>
              </a:rPr>
              <a:t>throws</a:t>
            </a:r>
            <a:r>
              <a:rPr lang="fr-SN" sz="1050" dirty="0">
                <a:solidFill>
                  <a:srgbClr val="000000"/>
                </a:solidFill>
                <a:latin typeface="verdana" panose="020B0604030504040204" pitchFamily="34" charset="0"/>
              </a:rPr>
              <a:t> ServletException, IOException {  </a:t>
            </a:r>
          </a:p>
          <a:p>
            <a:r>
              <a:rPr lang="fr-SN" sz="1050" dirty="0">
                <a:solidFill>
                  <a:srgbClr val="000000"/>
                </a:solidFill>
                <a:latin typeface="verdana" panose="020B0604030504040204" pitchFamily="34" charset="0"/>
              </a:rPr>
              <a:t>        doPost(req, </a:t>
            </a:r>
            <a:r>
              <a:rPr lang="fr-SN" sz="1050" dirty="0" err="1">
                <a:solidFill>
                  <a:srgbClr val="000000"/>
                </a:solidFill>
                <a:latin typeface="verdana" panose="020B0604030504040204" pitchFamily="34" charset="0"/>
              </a:rPr>
              <a:t>resp</a:t>
            </a:r>
            <a:r>
              <a:rPr lang="fr-SN" sz="1050" dirty="0">
                <a:solidFill>
                  <a:srgbClr val="000000"/>
                </a:solidFill>
                <a:latin typeface="verdana" panose="020B0604030504040204" pitchFamily="34" charset="0"/>
              </a:rPr>
              <a:t>);  </a:t>
            </a:r>
          </a:p>
          <a:p>
            <a:r>
              <a:rPr lang="fr-SN" sz="1050" dirty="0">
                <a:solidFill>
                  <a:srgbClr val="000000"/>
                </a:solidFill>
                <a:latin typeface="verdana" panose="020B0604030504040204" pitchFamily="34" charset="0"/>
              </a:rPr>
              <a:t>    }  </a:t>
            </a:r>
          </a:p>
          <a:p>
            <a:r>
              <a:rPr lang="fr-SN" sz="1050" dirty="0">
                <a:solidFill>
                  <a:srgbClr val="000000"/>
                </a:solidFill>
                <a:latin typeface="verdana" panose="020B0604030504040204" pitchFamily="34" charset="0"/>
              </a:rPr>
              <a:t>} </a:t>
            </a:r>
          </a:p>
          <a:p>
            <a:r>
              <a:rPr lang="fr-SN" sz="1050" dirty="0">
                <a:solidFill>
                  <a:srgbClr val="000000"/>
                </a:solidFill>
                <a:latin typeface="verdana" panose="020B0604030504040204" pitchFamily="34" charset="0"/>
              </a:rPr>
              <a:t>  </a:t>
            </a:r>
          </a:p>
        </p:txBody>
      </p:sp>
    </p:spTree>
    <p:extLst>
      <p:ext uri="{BB962C8B-B14F-4D97-AF65-F5344CB8AC3E}">
        <p14:creationId xmlns:p14="http://schemas.microsoft.com/office/powerpoint/2010/main" val="32345314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868362"/>
            <a:ext cx="10700478" cy="1847944"/>
          </a:xfrm>
        </p:spPr>
        <p:txBody>
          <a:bodyPr>
            <a:noAutofit/>
          </a:bodyPr>
          <a:lstStyle/>
          <a:p>
            <a:pPr lvl="1"/>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p:txBody>
      </p:sp>
      <p:sp>
        <p:nvSpPr>
          <p:cNvPr id="7" name="Titre 1"/>
          <p:cNvSpPr txBox="1">
            <a:spLocks/>
          </p:cNvSpPr>
          <p:nvPr/>
        </p:nvSpPr>
        <p:spPr>
          <a:xfrm>
            <a:off x="1491522" y="0"/>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defRPr/>
            </a:pPr>
            <a:r>
              <a:rPr lang="fr-FR" b="1" dirty="0">
                <a:solidFill>
                  <a:srgbClr val="C00000"/>
                </a:solidFill>
              </a:rPr>
              <a:t>MVC et JSP: </a:t>
            </a:r>
            <a:r>
              <a:rPr lang="fr-FR" b="1" dirty="0">
                <a:solidFill>
                  <a:srgbClr val="00B0F0"/>
                </a:solidFill>
              </a:rPr>
              <a:t>Application</a:t>
            </a:r>
          </a:p>
        </p:txBody>
      </p:sp>
      <p:sp>
        <p:nvSpPr>
          <p:cNvPr id="8" name="Espace réservé du contenu 2"/>
          <p:cNvSpPr txBox="1">
            <a:spLocks/>
          </p:cNvSpPr>
          <p:nvPr/>
        </p:nvSpPr>
        <p:spPr>
          <a:xfrm>
            <a:off x="1215938" y="1102124"/>
            <a:ext cx="10478982" cy="2326876"/>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lvl="1">
              <a:buClr>
                <a:srgbClr val="30ACEC">
                  <a:lumMod val="75000"/>
                </a:srgbClr>
              </a:buClr>
              <a:defRPr/>
            </a:pPr>
            <a:r>
              <a:rPr lang="fr-FR" sz="2400" b="1" dirty="0" err="1">
                <a:solidFill>
                  <a:prstClr val="black"/>
                </a:solidFill>
              </a:rPr>
              <a:t>LoginBean.JAVA</a:t>
            </a:r>
            <a:endParaRPr lang="fr-FR" sz="2400" dirty="0">
              <a:solidFill>
                <a:prstClr val="black"/>
              </a:solidFill>
            </a:endParaRPr>
          </a:p>
        </p:txBody>
      </p:sp>
      <p:sp>
        <p:nvSpPr>
          <p:cNvPr id="9" name="Rectangle 8">
            <a:extLst>
              <a:ext uri="{FF2B5EF4-FFF2-40B4-BE49-F238E27FC236}">
                <a16:creationId xmlns:a16="http://schemas.microsoft.com/office/drawing/2014/main" id="{7350FD83-FB05-964C-8C09-45CB6360D4A1}"/>
              </a:ext>
            </a:extLst>
          </p:cNvPr>
          <p:cNvSpPr/>
          <p:nvPr/>
        </p:nvSpPr>
        <p:spPr>
          <a:xfrm>
            <a:off x="5598980" y="1980302"/>
            <a:ext cx="6563522" cy="437061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fr-SN" sz="1100" b="1" dirty="0">
                <a:solidFill>
                  <a:srgbClr val="006699"/>
                </a:solidFill>
                <a:latin typeface="verdana" panose="020B0604030504040204" pitchFamily="34" charset="0"/>
              </a:rPr>
              <a:t>package</a:t>
            </a:r>
            <a:r>
              <a:rPr lang="fr-SN" sz="1100" dirty="0">
                <a:solidFill>
                  <a:srgbClr val="000000"/>
                </a:solidFill>
                <a:latin typeface="verdana" panose="020B0604030504040204" pitchFamily="34" charset="0"/>
              </a:rPr>
              <a:t> </a:t>
            </a:r>
            <a:r>
              <a:rPr lang="fr-SN" sz="1100" dirty="0" err="1">
                <a:solidFill>
                  <a:srgbClr val="000000"/>
                </a:solidFill>
                <a:latin typeface="verdana" panose="020B0604030504040204" pitchFamily="34" charset="0"/>
              </a:rPr>
              <a:t>com.javatpoint</a:t>
            </a:r>
            <a:r>
              <a:rPr lang="fr-SN" sz="1100" dirty="0">
                <a:solidFill>
                  <a:srgbClr val="000000"/>
                </a:solidFill>
                <a:latin typeface="verdana" panose="020B0604030504040204" pitchFamily="34" charset="0"/>
              </a:rPr>
              <a:t>;  </a:t>
            </a:r>
          </a:p>
          <a:p>
            <a:r>
              <a:rPr lang="fr-SN" sz="1100" b="1" dirty="0">
                <a:solidFill>
                  <a:srgbClr val="006699"/>
                </a:solidFill>
                <a:latin typeface="verdana" panose="020B0604030504040204" pitchFamily="34" charset="0"/>
              </a:rPr>
              <a:t>public</a:t>
            </a:r>
            <a:r>
              <a:rPr lang="fr-SN" sz="1100" dirty="0">
                <a:solidFill>
                  <a:srgbClr val="000000"/>
                </a:solidFill>
                <a:latin typeface="verdana" panose="020B0604030504040204" pitchFamily="34" charset="0"/>
              </a:rPr>
              <a:t> </a:t>
            </a:r>
            <a:r>
              <a:rPr lang="fr-SN" sz="1100" b="1" dirty="0">
                <a:solidFill>
                  <a:srgbClr val="006699"/>
                </a:solidFill>
                <a:latin typeface="verdana" panose="020B0604030504040204" pitchFamily="34" charset="0"/>
              </a:rPr>
              <a:t>class</a:t>
            </a:r>
            <a:r>
              <a:rPr lang="fr-SN" sz="1100" dirty="0">
                <a:solidFill>
                  <a:srgbClr val="000000"/>
                </a:solidFill>
                <a:latin typeface="verdana" panose="020B0604030504040204" pitchFamily="34" charset="0"/>
              </a:rPr>
              <a:t> </a:t>
            </a:r>
            <a:r>
              <a:rPr lang="fr-SN" sz="1100" dirty="0" err="1">
                <a:solidFill>
                  <a:srgbClr val="000000"/>
                </a:solidFill>
                <a:latin typeface="verdana" panose="020B0604030504040204" pitchFamily="34" charset="0"/>
              </a:rPr>
              <a:t>LoginBean</a:t>
            </a:r>
            <a:r>
              <a:rPr lang="fr-SN" sz="1100" dirty="0">
                <a:solidFill>
                  <a:srgbClr val="000000"/>
                </a:solidFill>
                <a:latin typeface="verdana" panose="020B0604030504040204" pitchFamily="34" charset="0"/>
              </a:rPr>
              <a:t> {  </a:t>
            </a:r>
          </a:p>
          <a:p>
            <a:r>
              <a:rPr lang="fr-SN" sz="1100" b="1" dirty="0">
                <a:solidFill>
                  <a:srgbClr val="006699"/>
                </a:solidFill>
                <a:latin typeface="verdana" panose="020B0604030504040204" pitchFamily="34" charset="0"/>
              </a:rPr>
              <a:t>private</a:t>
            </a:r>
            <a:r>
              <a:rPr lang="fr-SN" sz="1100" dirty="0">
                <a:solidFill>
                  <a:srgbClr val="000000"/>
                </a:solidFill>
                <a:latin typeface="verdana" panose="020B0604030504040204" pitchFamily="34" charset="0"/>
              </a:rPr>
              <a:t> String </a:t>
            </a:r>
            <a:r>
              <a:rPr lang="fr-SN" sz="1100" dirty="0" err="1">
                <a:solidFill>
                  <a:srgbClr val="000000"/>
                </a:solidFill>
                <a:latin typeface="verdana" panose="020B0604030504040204" pitchFamily="34" charset="0"/>
              </a:rPr>
              <a:t>name,password</a:t>
            </a:r>
            <a:r>
              <a:rPr lang="fr-SN" sz="1100" dirty="0">
                <a:solidFill>
                  <a:srgbClr val="000000"/>
                </a:solidFill>
                <a:latin typeface="verdana" panose="020B0604030504040204" pitchFamily="34" charset="0"/>
              </a:rPr>
              <a:t>;  </a:t>
            </a:r>
          </a:p>
          <a:p>
            <a:r>
              <a:rPr lang="fr-SN" sz="1100" dirty="0">
                <a:solidFill>
                  <a:srgbClr val="000000"/>
                </a:solidFill>
                <a:latin typeface="verdana" panose="020B0604030504040204" pitchFamily="34" charset="0"/>
              </a:rPr>
              <a:t>  </a:t>
            </a:r>
          </a:p>
          <a:p>
            <a:r>
              <a:rPr lang="fr-SN" sz="1100" b="1" dirty="0">
                <a:solidFill>
                  <a:srgbClr val="006699"/>
                </a:solidFill>
                <a:latin typeface="verdana" panose="020B0604030504040204" pitchFamily="34" charset="0"/>
              </a:rPr>
              <a:t>public</a:t>
            </a:r>
            <a:r>
              <a:rPr lang="fr-SN" sz="1100" dirty="0">
                <a:solidFill>
                  <a:srgbClr val="000000"/>
                </a:solidFill>
                <a:latin typeface="verdana" panose="020B0604030504040204" pitchFamily="34" charset="0"/>
              </a:rPr>
              <a:t> String </a:t>
            </a:r>
            <a:r>
              <a:rPr lang="fr-SN" sz="1100" dirty="0" err="1">
                <a:solidFill>
                  <a:srgbClr val="000000"/>
                </a:solidFill>
                <a:latin typeface="verdana" panose="020B0604030504040204" pitchFamily="34" charset="0"/>
              </a:rPr>
              <a:t>getName</a:t>
            </a:r>
            <a:r>
              <a:rPr lang="fr-SN" sz="1100" dirty="0">
                <a:solidFill>
                  <a:srgbClr val="000000"/>
                </a:solidFill>
                <a:latin typeface="verdana" panose="020B0604030504040204" pitchFamily="34" charset="0"/>
              </a:rPr>
              <a:t>() {  </a:t>
            </a:r>
          </a:p>
          <a:p>
            <a:r>
              <a:rPr lang="fr-SN" sz="1100" dirty="0">
                <a:solidFill>
                  <a:srgbClr val="000000"/>
                </a:solidFill>
                <a:latin typeface="verdana" panose="020B0604030504040204" pitchFamily="34" charset="0"/>
              </a:rPr>
              <a:t>    </a:t>
            </a:r>
            <a:r>
              <a:rPr lang="fr-SN" sz="1100" b="1" dirty="0">
                <a:solidFill>
                  <a:srgbClr val="006699"/>
                </a:solidFill>
                <a:latin typeface="verdana" panose="020B0604030504040204" pitchFamily="34" charset="0"/>
              </a:rPr>
              <a:t>return</a:t>
            </a:r>
            <a:r>
              <a:rPr lang="fr-SN" sz="1100" dirty="0">
                <a:solidFill>
                  <a:srgbClr val="000000"/>
                </a:solidFill>
                <a:latin typeface="verdana" panose="020B0604030504040204" pitchFamily="34" charset="0"/>
              </a:rPr>
              <a:t> </a:t>
            </a:r>
            <a:r>
              <a:rPr lang="fr-SN" sz="1100" dirty="0" err="1">
                <a:solidFill>
                  <a:srgbClr val="000000"/>
                </a:solidFill>
                <a:latin typeface="verdana" panose="020B0604030504040204" pitchFamily="34" charset="0"/>
              </a:rPr>
              <a:t>name</a:t>
            </a:r>
            <a:r>
              <a:rPr lang="fr-SN" sz="1100" dirty="0">
                <a:solidFill>
                  <a:srgbClr val="000000"/>
                </a:solidFill>
                <a:latin typeface="verdana" panose="020B0604030504040204" pitchFamily="34" charset="0"/>
              </a:rPr>
              <a:t>;  </a:t>
            </a:r>
          </a:p>
          <a:p>
            <a:r>
              <a:rPr lang="fr-SN" sz="1100" dirty="0">
                <a:solidFill>
                  <a:srgbClr val="000000"/>
                </a:solidFill>
                <a:latin typeface="verdana" panose="020B0604030504040204" pitchFamily="34" charset="0"/>
              </a:rPr>
              <a:t>}  </a:t>
            </a:r>
          </a:p>
          <a:p>
            <a:r>
              <a:rPr lang="fr-SN" sz="1100" b="1" dirty="0">
                <a:solidFill>
                  <a:srgbClr val="006699"/>
                </a:solidFill>
                <a:latin typeface="verdana" panose="020B0604030504040204" pitchFamily="34" charset="0"/>
              </a:rPr>
              <a:t>public</a:t>
            </a:r>
            <a:r>
              <a:rPr lang="fr-SN" sz="1100" dirty="0">
                <a:solidFill>
                  <a:srgbClr val="000000"/>
                </a:solidFill>
                <a:latin typeface="verdana" panose="020B0604030504040204" pitchFamily="34" charset="0"/>
              </a:rPr>
              <a:t> </a:t>
            </a:r>
            <a:r>
              <a:rPr lang="fr-SN" sz="1100" b="1" dirty="0">
                <a:solidFill>
                  <a:srgbClr val="006699"/>
                </a:solidFill>
                <a:latin typeface="verdana" panose="020B0604030504040204" pitchFamily="34" charset="0"/>
              </a:rPr>
              <a:t>void</a:t>
            </a:r>
            <a:r>
              <a:rPr lang="fr-SN" sz="1100" dirty="0">
                <a:solidFill>
                  <a:srgbClr val="000000"/>
                </a:solidFill>
                <a:latin typeface="verdana" panose="020B0604030504040204" pitchFamily="34" charset="0"/>
              </a:rPr>
              <a:t> </a:t>
            </a:r>
            <a:r>
              <a:rPr lang="fr-SN" sz="1100" dirty="0" err="1">
                <a:solidFill>
                  <a:srgbClr val="000000"/>
                </a:solidFill>
                <a:latin typeface="verdana" panose="020B0604030504040204" pitchFamily="34" charset="0"/>
              </a:rPr>
              <a:t>setName</a:t>
            </a:r>
            <a:r>
              <a:rPr lang="fr-SN" sz="1100" dirty="0">
                <a:solidFill>
                  <a:srgbClr val="000000"/>
                </a:solidFill>
                <a:latin typeface="verdana" panose="020B0604030504040204" pitchFamily="34" charset="0"/>
              </a:rPr>
              <a:t>(String </a:t>
            </a:r>
            <a:r>
              <a:rPr lang="fr-SN" sz="1100" dirty="0" err="1">
                <a:solidFill>
                  <a:srgbClr val="000000"/>
                </a:solidFill>
                <a:latin typeface="verdana" panose="020B0604030504040204" pitchFamily="34" charset="0"/>
              </a:rPr>
              <a:t>name</a:t>
            </a:r>
            <a:r>
              <a:rPr lang="fr-SN" sz="1100" dirty="0">
                <a:solidFill>
                  <a:srgbClr val="000000"/>
                </a:solidFill>
                <a:latin typeface="verdana" panose="020B0604030504040204" pitchFamily="34" charset="0"/>
              </a:rPr>
              <a:t>) {  </a:t>
            </a:r>
          </a:p>
          <a:p>
            <a:r>
              <a:rPr lang="fr-SN" sz="1100" dirty="0">
                <a:solidFill>
                  <a:srgbClr val="000000"/>
                </a:solidFill>
                <a:latin typeface="verdana" panose="020B0604030504040204" pitchFamily="34" charset="0"/>
              </a:rPr>
              <a:t>    </a:t>
            </a:r>
            <a:r>
              <a:rPr lang="fr-SN" sz="1100" b="1" dirty="0" err="1">
                <a:solidFill>
                  <a:srgbClr val="006699"/>
                </a:solidFill>
                <a:latin typeface="verdana" panose="020B0604030504040204" pitchFamily="34" charset="0"/>
              </a:rPr>
              <a:t>this</a:t>
            </a:r>
            <a:r>
              <a:rPr lang="fr-SN" sz="1100" dirty="0" err="1">
                <a:solidFill>
                  <a:srgbClr val="000000"/>
                </a:solidFill>
                <a:latin typeface="verdana" panose="020B0604030504040204" pitchFamily="34" charset="0"/>
              </a:rPr>
              <a:t>.name</a:t>
            </a:r>
            <a:r>
              <a:rPr lang="fr-SN" sz="1100" dirty="0">
                <a:solidFill>
                  <a:srgbClr val="000000"/>
                </a:solidFill>
                <a:latin typeface="verdana" panose="020B0604030504040204" pitchFamily="34" charset="0"/>
              </a:rPr>
              <a:t> = </a:t>
            </a:r>
            <a:r>
              <a:rPr lang="fr-SN" sz="1100" dirty="0" err="1">
                <a:solidFill>
                  <a:srgbClr val="000000"/>
                </a:solidFill>
                <a:latin typeface="verdana" panose="020B0604030504040204" pitchFamily="34" charset="0"/>
              </a:rPr>
              <a:t>name</a:t>
            </a:r>
            <a:r>
              <a:rPr lang="fr-SN" sz="1100" dirty="0">
                <a:solidFill>
                  <a:srgbClr val="000000"/>
                </a:solidFill>
                <a:latin typeface="verdana" panose="020B0604030504040204" pitchFamily="34" charset="0"/>
              </a:rPr>
              <a:t>;  </a:t>
            </a:r>
          </a:p>
          <a:p>
            <a:r>
              <a:rPr lang="fr-SN" sz="1100" dirty="0">
                <a:solidFill>
                  <a:srgbClr val="000000"/>
                </a:solidFill>
                <a:latin typeface="verdana" panose="020B0604030504040204" pitchFamily="34" charset="0"/>
              </a:rPr>
              <a:t>}  </a:t>
            </a:r>
          </a:p>
          <a:p>
            <a:r>
              <a:rPr lang="fr-SN" sz="1100" b="1" dirty="0">
                <a:solidFill>
                  <a:srgbClr val="006699"/>
                </a:solidFill>
                <a:latin typeface="verdana" panose="020B0604030504040204" pitchFamily="34" charset="0"/>
              </a:rPr>
              <a:t>public</a:t>
            </a:r>
            <a:r>
              <a:rPr lang="fr-SN" sz="1100" dirty="0">
                <a:solidFill>
                  <a:srgbClr val="000000"/>
                </a:solidFill>
                <a:latin typeface="verdana" panose="020B0604030504040204" pitchFamily="34" charset="0"/>
              </a:rPr>
              <a:t> String </a:t>
            </a:r>
            <a:r>
              <a:rPr lang="fr-SN" sz="1100" dirty="0" err="1">
                <a:solidFill>
                  <a:srgbClr val="000000"/>
                </a:solidFill>
                <a:latin typeface="verdana" panose="020B0604030504040204" pitchFamily="34" charset="0"/>
              </a:rPr>
              <a:t>getPassword</a:t>
            </a:r>
            <a:r>
              <a:rPr lang="fr-SN" sz="1100" dirty="0">
                <a:solidFill>
                  <a:srgbClr val="000000"/>
                </a:solidFill>
                <a:latin typeface="verdana" panose="020B0604030504040204" pitchFamily="34" charset="0"/>
              </a:rPr>
              <a:t>() {  </a:t>
            </a:r>
          </a:p>
          <a:p>
            <a:r>
              <a:rPr lang="fr-SN" sz="1100" dirty="0">
                <a:solidFill>
                  <a:srgbClr val="000000"/>
                </a:solidFill>
                <a:latin typeface="verdana" panose="020B0604030504040204" pitchFamily="34" charset="0"/>
              </a:rPr>
              <a:t>    </a:t>
            </a:r>
            <a:r>
              <a:rPr lang="fr-SN" sz="1100" b="1" dirty="0">
                <a:solidFill>
                  <a:srgbClr val="006699"/>
                </a:solidFill>
                <a:latin typeface="verdana" panose="020B0604030504040204" pitchFamily="34" charset="0"/>
              </a:rPr>
              <a:t>return</a:t>
            </a:r>
            <a:r>
              <a:rPr lang="fr-SN" sz="1100" dirty="0">
                <a:solidFill>
                  <a:srgbClr val="000000"/>
                </a:solidFill>
                <a:latin typeface="verdana" panose="020B0604030504040204" pitchFamily="34" charset="0"/>
              </a:rPr>
              <a:t> </a:t>
            </a:r>
            <a:r>
              <a:rPr lang="fr-SN" sz="1100" dirty="0" err="1">
                <a:solidFill>
                  <a:srgbClr val="000000"/>
                </a:solidFill>
                <a:latin typeface="verdana" panose="020B0604030504040204" pitchFamily="34" charset="0"/>
              </a:rPr>
              <a:t>password</a:t>
            </a:r>
            <a:r>
              <a:rPr lang="fr-SN" sz="1100" dirty="0">
                <a:solidFill>
                  <a:srgbClr val="000000"/>
                </a:solidFill>
                <a:latin typeface="verdana" panose="020B0604030504040204" pitchFamily="34" charset="0"/>
              </a:rPr>
              <a:t>;  </a:t>
            </a:r>
          </a:p>
          <a:p>
            <a:r>
              <a:rPr lang="fr-SN" sz="1100" dirty="0">
                <a:solidFill>
                  <a:srgbClr val="000000"/>
                </a:solidFill>
                <a:latin typeface="verdana" panose="020B0604030504040204" pitchFamily="34" charset="0"/>
              </a:rPr>
              <a:t>}  </a:t>
            </a:r>
          </a:p>
          <a:p>
            <a:r>
              <a:rPr lang="fr-SN" sz="1100" b="1" dirty="0">
                <a:solidFill>
                  <a:srgbClr val="006699"/>
                </a:solidFill>
                <a:latin typeface="verdana" panose="020B0604030504040204" pitchFamily="34" charset="0"/>
              </a:rPr>
              <a:t>public</a:t>
            </a:r>
            <a:r>
              <a:rPr lang="fr-SN" sz="1100" dirty="0">
                <a:solidFill>
                  <a:srgbClr val="000000"/>
                </a:solidFill>
                <a:latin typeface="verdana" panose="020B0604030504040204" pitchFamily="34" charset="0"/>
              </a:rPr>
              <a:t> </a:t>
            </a:r>
            <a:r>
              <a:rPr lang="fr-SN" sz="1100" b="1" dirty="0">
                <a:solidFill>
                  <a:srgbClr val="006699"/>
                </a:solidFill>
                <a:latin typeface="verdana" panose="020B0604030504040204" pitchFamily="34" charset="0"/>
              </a:rPr>
              <a:t>void</a:t>
            </a:r>
            <a:r>
              <a:rPr lang="fr-SN" sz="1100" dirty="0">
                <a:solidFill>
                  <a:srgbClr val="000000"/>
                </a:solidFill>
                <a:latin typeface="verdana" panose="020B0604030504040204" pitchFamily="34" charset="0"/>
              </a:rPr>
              <a:t> </a:t>
            </a:r>
            <a:r>
              <a:rPr lang="fr-SN" sz="1100" dirty="0" err="1">
                <a:solidFill>
                  <a:srgbClr val="000000"/>
                </a:solidFill>
                <a:latin typeface="verdana" panose="020B0604030504040204" pitchFamily="34" charset="0"/>
              </a:rPr>
              <a:t>setPassword</a:t>
            </a:r>
            <a:r>
              <a:rPr lang="fr-SN" sz="1100" dirty="0">
                <a:solidFill>
                  <a:srgbClr val="000000"/>
                </a:solidFill>
                <a:latin typeface="verdana" panose="020B0604030504040204" pitchFamily="34" charset="0"/>
              </a:rPr>
              <a:t>(String </a:t>
            </a:r>
            <a:r>
              <a:rPr lang="fr-SN" sz="1100" dirty="0" err="1">
                <a:solidFill>
                  <a:srgbClr val="000000"/>
                </a:solidFill>
                <a:latin typeface="verdana" panose="020B0604030504040204" pitchFamily="34" charset="0"/>
              </a:rPr>
              <a:t>password</a:t>
            </a:r>
            <a:r>
              <a:rPr lang="fr-SN" sz="1100" dirty="0">
                <a:solidFill>
                  <a:srgbClr val="000000"/>
                </a:solidFill>
                <a:latin typeface="verdana" panose="020B0604030504040204" pitchFamily="34" charset="0"/>
              </a:rPr>
              <a:t>) {  </a:t>
            </a:r>
          </a:p>
          <a:p>
            <a:r>
              <a:rPr lang="fr-SN" sz="1100" dirty="0">
                <a:solidFill>
                  <a:srgbClr val="000000"/>
                </a:solidFill>
                <a:latin typeface="verdana" panose="020B0604030504040204" pitchFamily="34" charset="0"/>
              </a:rPr>
              <a:t>    </a:t>
            </a:r>
            <a:r>
              <a:rPr lang="fr-SN" sz="1100" b="1" dirty="0" err="1">
                <a:solidFill>
                  <a:srgbClr val="006699"/>
                </a:solidFill>
                <a:latin typeface="verdana" panose="020B0604030504040204" pitchFamily="34" charset="0"/>
              </a:rPr>
              <a:t>this</a:t>
            </a:r>
            <a:r>
              <a:rPr lang="fr-SN" sz="1100" dirty="0" err="1">
                <a:solidFill>
                  <a:srgbClr val="000000"/>
                </a:solidFill>
                <a:latin typeface="verdana" panose="020B0604030504040204" pitchFamily="34" charset="0"/>
              </a:rPr>
              <a:t>.password</a:t>
            </a:r>
            <a:r>
              <a:rPr lang="fr-SN" sz="1100" dirty="0">
                <a:solidFill>
                  <a:srgbClr val="000000"/>
                </a:solidFill>
                <a:latin typeface="verdana" panose="020B0604030504040204" pitchFamily="34" charset="0"/>
              </a:rPr>
              <a:t> = </a:t>
            </a:r>
            <a:r>
              <a:rPr lang="fr-SN" sz="1100" dirty="0" err="1">
                <a:solidFill>
                  <a:srgbClr val="000000"/>
                </a:solidFill>
                <a:latin typeface="verdana" panose="020B0604030504040204" pitchFamily="34" charset="0"/>
              </a:rPr>
              <a:t>password</a:t>
            </a:r>
            <a:r>
              <a:rPr lang="fr-SN" sz="1100" dirty="0">
                <a:solidFill>
                  <a:srgbClr val="000000"/>
                </a:solidFill>
                <a:latin typeface="verdana" panose="020B0604030504040204" pitchFamily="34" charset="0"/>
              </a:rPr>
              <a:t>;  </a:t>
            </a:r>
          </a:p>
          <a:p>
            <a:r>
              <a:rPr lang="fr-SN" sz="1100" dirty="0">
                <a:solidFill>
                  <a:srgbClr val="000000"/>
                </a:solidFill>
                <a:latin typeface="verdana" panose="020B0604030504040204" pitchFamily="34" charset="0"/>
              </a:rPr>
              <a:t>}  </a:t>
            </a:r>
          </a:p>
          <a:p>
            <a:r>
              <a:rPr lang="fr-SN" sz="1100" b="1" dirty="0">
                <a:solidFill>
                  <a:srgbClr val="006699"/>
                </a:solidFill>
                <a:latin typeface="verdana" panose="020B0604030504040204" pitchFamily="34" charset="0"/>
              </a:rPr>
              <a:t>public</a:t>
            </a:r>
            <a:r>
              <a:rPr lang="fr-SN" sz="1100" dirty="0">
                <a:solidFill>
                  <a:srgbClr val="000000"/>
                </a:solidFill>
                <a:latin typeface="verdana" panose="020B0604030504040204" pitchFamily="34" charset="0"/>
              </a:rPr>
              <a:t> </a:t>
            </a:r>
            <a:r>
              <a:rPr lang="fr-SN" sz="1100" b="1" dirty="0" err="1">
                <a:solidFill>
                  <a:srgbClr val="006699"/>
                </a:solidFill>
                <a:latin typeface="verdana" panose="020B0604030504040204" pitchFamily="34" charset="0"/>
              </a:rPr>
              <a:t>boolean</a:t>
            </a:r>
            <a:r>
              <a:rPr lang="fr-SN" sz="1100" dirty="0">
                <a:solidFill>
                  <a:srgbClr val="000000"/>
                </a:solidFill>
                <a:latin typeface="verdana" panose="020B0604030504040204" pitchFamily="34" charset="0"/>
              </a:rPr>
              <a:t> </a:t>
            </a:r>
            <a:r>
              <a:rPr lang="fr-SN" sz="1100" dirty="0" err="1">
                <a:solidFill>
                  <a:srgbClr val="000000"/>
                </a:solidFill>
                <a:latin typeface="verdana" panose="020B0604030504040204" pitchFamily="34" charset="0"/>
              </a:rPr>
              <a:t>validate</a:t>
            </a:r>
            <a:r>
              <a:rPr lang="fr-SN" sz="1100" dirty="0">
                <a:solidFill>
                  <a:srgbClr val="000000"/>
                </a:solidFill>
                <a:latin typeface="verdana" panose="020B0604030504040204" pitchFamily="34" charset="0"/>
              </a:rPr>
              <a:t>(){  </a:t>
            </a:r>
          </a:p>
          <a:p>
            <a:r>
              <a:rPr lang="fr-SN" sz="1100" dirty="0">
                <a:solidFill>
                  <a:srgbClr val="000000"/>
                </a:solidFill>
                <a:latin typeface="verdana" panose="020B0604030504040204" pitchFamily="34" charset="0"/>
              </a:rPr>
              <a:t>    </a:t>
            </a:r>
            <a:r>
              <a:rPr lang="fr-SN" sz="1100" b="1" dirty="0">
                <a:solidFill>
                  <a:srgbClr val="006699"/>
                </a:solidFill>
                <a:latin typeface="verdana" panose="020B0604030504040204" pitchFamily="34" charset="0"/>
              </a:rPr>
              <a:t>if</a:t>
            </a:r>
            <a:r>
              <a:rPr lang="fr-SN" sz="1100" dirty="0">
                <a:solidFill>
                  <a:srgbClr val="000000"/>
                </a:solidFill>
                <a:latin typeface="verdana" panose="020B0604030504040204" pitchFamily="34" charset="0"/>
              </a:rPr>
              <a:t>(</a:t>
            </a:r>
            <a:r>
              <a:rPr lang="fr-SN" sz="1100" dirty="0" err="1">
                <a:solidFill>
                  <a:srgbClr val="000000"/>
                </a:solidFill>
                <a:latin typeface="verdana" panose="020B0604030504040204" pitchFamily="34" charset="0"/>
              </a:rPr>
              <a:t>password.equals</a:t>
            </a:r>
            <a:r>
              <a:rPr lang="fr-SN" sz="1100" dirty="0">
                <a:solidFill>
                  <a:srgbClr val="000000"/>
                </a:solidFill>
                <a:latin typeface="verdana" panose="020B0604030504040204" pitchFamily="34" charset="0"/>
              </a:rPr>
              <a:t>(</a:t>
            </a:r>
            <a:r>
              <a:rPr lang="fr-SN" sz="1100" dirty="0">
                <a:solidFill>
                  <a:srgbClr val="0000FF"/>
                </a:solidFill>
                <a:latin typeface="verdana" panose="020B0604030504040204" pitchFamily="34" charset="0"/>
              </a:rPr>
              <a:t>"admin"</a:t>
            </a:r>
            <a:r>
              <a:rPr lang="fr-SN" sz="1100" dirty="0">
                <a:solidFill>
                  <a:srgbClr val="000000"/>
                </a:solidFill>
                <a:latin typeface="verdana" panose="020B0604030504040204" pitchFamily="34" charset="0"/>
              </a:rPr>
              <a:t>)){  </a:t>
            </a:r>
          </a:p>
          <a:p>
            <a:r>
              <a:rPr lang="fr-SN" sz="1100" dirty="0">
                <a:solidFill>
                  <a:srgbClr val="000000"/>
                </a:solidFill>
                <a:latin typeface="verdana" panose="020B0604030504040204" pitchFamily="34" charset="0"/>
              </a:rPr>
              <a:t>        </a:t>
            </a:r>
            <a:r>
              <a:rPr lang="fr-SN" sz="1100" b="1" dirty="0">
                <a:solidFill>
                  <a:srgbClr val="006699"/>
                </a:solidFill>
                <a:latin typeface="verdana" panose="020B0604030504040204" pitchFamily="34" charset="0"/>
              </a:rPr>
              <a:t>return</a:t>
            </a:r>
            <a:r>
              <a:rPr lang="fr-SN" sz="1100" dirty="0">
                <a:solidFill>
                  <a:srgbClr val="000000"/>
                </a:solidFill>
                <a:latin typeface="verdana" panose="020B0604030504040204" pitchFamily="34" charset="0"/>
              </a:rPr>
              <a:t> </a:t>
            </a:r>
            <a:r>
              <a:rPr lang="fr-SN" sz="1100" b="1" dirty="0">
                <a:solidFill>
                  <a:srgbClr val="006699"/>
                </a:solidFill>
                <a:latin typeface="verdana" panose="020B0604030504040204" pitchFamily="34" charset="0"/>
              </a:rPr>
              <a:t>true</a:t>
            </a:r>
            <a:r>
              <a:rPr lang="fr-SN" sz="1100" dirty="0">
                <a:solidFill>
                  <a:srgbClr val="000000"/>
                </a:solidFill>
                <a:latin typeface="verdana" panose="020B0604030504040204" pitchFamily="34" charset="0"/>
              </a:rPr>
              <a:t>;  </a:t>
            </a:r>
          </a:p>
          <a:p>
            <a:r>
              <a:rPr lang="fr-SN" sz="1100" dirty="0">
                <a:solidFill>
                  <a:srgbClr val="000000"/>
                </a:solidFill>
                <a:latin typeface="verdana" panose="020B0604030504040204" pitchFamily="34" charset="0"/>
              </a:rPr>
              <a:t>    }  </a:t>
            </a:r>
          </a:p>
          <a:p>
            <a:r>
              <a:rPr lang="fr-SN" sz="1100" dirty="0">
                <a:solidFill>
                  <a:srgbClr val="000000"/>
                </a:solidFill>
                <a:latin typeface="verdana" panose="020B0604030504040204" pitchFamily="34" charset="0"/>
              </a:rPr>
              <a:t>    </a:t>
            </a:r>
            <a:r>
              <a:rPr lang="fr-SN" sz="1100" b="1" dirty="0">
                <a:solidFill>
                  <a:srgbClr val="006699"/>
                </a:solidFill>
                <a:latin typeface="verdana" panose="020B0604030504040204" pitchFamily="34" charset="0"/>
              </a:rPr>
              <a:t>else</a:t>
            </a:r>
            <a:r>
              <a:rPr lang="fr-SN" sz="1100" dirty="0">
                <a:solidFill>
                  <a:srgbClr val="000000"/>
                </a:solidFill>
                <a:latin typeface="verdana" panose="020B0604030504040204" pitchFamily="34" charset="0"/>
              </a:rPr>
              <a:t>{  </a:t>
            </a:r>
          </a:p>
          <a:p>
            <a:r>
              <a:rPr lang="fr-SN" sz="1100" dirty="0">
                <a:solidFill>
                  <a:srgbClr val="000000"/>
                </a:solidFill>
                <a:latin typeface="verdana" panose="020B0604030504040204" pitchFamily="34" charset="0"/>
              </a:rPr>
              <a:t>        </a:t>
            </a:r>
            <a:r>
              <a:rPr lang="fr-SN" sz="1100" b="1" dirty="0">
                <a:solidFill>
                  <a:srgbClr val="006699"/>
                </a:solidFill>
                <a:latin typeface="verdana" panose="020B0604030504040204" pitchFamily="34" charset="0"/>
              </a:rPr>
              <a:t>return</a:t>
            </a:r>
            <a:r>
              <a:rPr lang="fr-SN" sz="1100" dirty="0">
                <a:solidFill>
                  <a:srgbClr val="000000"/>
                </a:solidFill>
                <a:latin typeface="verdana" panose="020B0604030504040204" pitchFamily="34" charset="0"/>
              </a:rPr>
              <a:t> </a:t>
            </a:r>
            <a:r>
              <a:rPr lang="fr-SN" sz="1100" b="1" dirty="0">
                <a:solidFill>
                  <a:srgbClr val="006699"/>
                </a:solidFill>
                <a:latin typeface="verdana" panose="020B0604030504040204" pitchFamily="34" charset="0"/>
              </a:rPr>
              <a:t>false</a:t>
            </a:r>
            <a:r>
              <a:rPr lang="fr-SN" sz="1100" dirty="0">
                <a:solidFill>
                  <a:srgbClr val="000000"/>
                </a:solidFill>
                <a:latin typeface="verdana" panose="020B0604030504040204" pitchFamily="34" charset="0"/>
              </a:rPr>
              <a:t>;  </a:t>
            </a:r>
          </a:p>
          <a:p>
            <a:r>
              <a:rPr lang="fr-SN" sz="1100" dirty="0">
                <a:solidFill>
                  <a:srgbClr val="000000"/>
                </a:solidFill>
                <a:latin typeface="verdana" panose="020B0604030504040204" pitchFamily="34" charset="0"/>
              </a:rPr>
              <a:t>    }  </a:t>
            </a:r>
          </a:p>
          <a:p>
            <a:r>
              <a:rPr lang="fr-SN" sz="1100" dirty="0">
                <a:solidFill>
                  <a:srgbClr val="000000"/>
                </a:solidFill>
                <a:latin typeface="verdana" panose="020B0604030504040204" pitchFamily="34" charset="0"/>
              </a:rPr>
              <a:t>}  </a:t>
            </a:r>
          </a:p>
          <a:p>
            <a:r>
              <a:rPr lang="fr-SN" sz="1100" dirty="0">
                <a:solidFill>
                  <a:srgbClr val="000000"/>
                </a:solidFill>
                <a:latin typeface="verdana" panose="020B0604030504040204" pitchFamily="34" charset="0"/>
              </a:rPr>
              <a:t>}  </a:t>
            </a:r>
          </a:p>
        </p:txBody>
      </p:sp>
    </p:spTree>
    <p:extLst>
      <p:ext uri="{BB962C8B-B14F-4D97-AF65-F5344CB8AC3E}">
        <p14:creationId xmlns:p14="http://schemas.microsoft.com/office/powerpoint/2010/main" val="12636543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34</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868362"/>
            <a:ext cx="10700478" cy="1847944"/>
          </a:xfrm>
        </p:spPr>
        <p:txBody>
          <a:bodyPr>
            <a:noAutofit/>
          </a:bodyPr>
          <a:lstStyle/>
          <a:p>
            <a:pPr lvl="1"/>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p:txBody>
      </p:sp>
      <p:sp>
        <p:nvSpPr>
          <p:cNvPr id="7" name="Titre 1"/>
          <p:cNvSpPr txBox="1">
            <a:spLocks/>
          </p:cNvSpPr>
          <p:nvPr/>
        </p:nvSpPr>
        <p:spPr>
          <a:xfrm>
            <a:off x="1491522" y="0"/>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defRPr/>
            </a:pPr>
            <a:r>
              <a:rPr lang="fr-FR" b="1" dirty="0">
                <a:solidFill>
                  <a:srgbClr val="C00000"/>
                </a:solidFill>
              </a:rPr>
              <a:t>MVC et JSP: </a:t>
            </a:r>
            <a:r>
              <a:rPr lang="fr-FR" b="1" dirty="0">
                <a:solidFill>
                  <a:srgbClr val="00B0F0"/>
                </a:solidFill>
              </a:rPr>
              <a:t>Application</a:t>
            </a:r>
          </a:p>
        </p:txBody>
      </p:sp>
      <p:sp>
        <p:nvSpPr>
          <p:cNvPr id="8" name="Espace réservé du contenu 2"/>
          <p:cNvSpPr txBox="1">
            <a:spLocks/>
          </p:cNvSpPr>
          <p:nvPr/>
        </p:nvSpPr>
        <p:spPr>
          <a:xfrm>
            <a:off x="1215938" y="1102124"/>
            <a:ext cx="10478982" cy="2326876"/>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lvl="1">
              <a:buClr>
                <a:srgbClr val="30ACEC">
                  <a:lumMod val="75000"/>
                </a:srgbClr>
              </a:buClr>
              <a:defRPr/>
            </a:pPr>
            <a:r>
              <a:rPr lang="fr-FR" sz="2400" b="1" dirty="0">
                <a:solidFill>
                  <a:prstClr val="black"/>
                </a:solidFill>
              </a:rPr>
              <a:t>Login-</a:t>
            </a:r>
            <a:r>
              <a:rPr lang="fr-FR" sz="2400" b="1" dirty="0" err="1">
                <a:solidFill>
                  <a:prstClr val="black"/>
                </a:solidFill>
              </a:rPr>
              <a:t>success.jsp</a:t>
            </a:r>
            <a:endParaRPr lang="fr-FR" sz="2400" dirty="0">
              <a:solidFill>
                <a:prstClr val="black"/>
              </a:solidFill>
            </a:endParaRPr>
          </a:p>
        </p:txBody>
      </p:sp>
      <p:sp>
        <p:nvSpPr>
          <p:cNvPr id="9" name="Rectangle 8">
            <a:extLst>
              <a:ext uri="{FF2B5EF4-FFF2-40B4-BE49-F238E27FC236}">
                <a16:creationId xmlns:a16="http://schemas.microsoft.com/office/drawing/2014/main" id="{7350FD83-FB05-964C-8C09-45CB6360D4A1}"/>
              </a:ext>
            </a:extLst>
          </p:cNvPr>
          <p:cNvSpPr/>
          <p:nvPr/>
        </p:nvSpPr>
        <p:spPr>
          <a:xfrm>
            <a:off x="5598980" y="1980303"/>
            <a:ext cx="5820357" cy="15716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fr-SN" sz="1400" dirty="0">
                <a:solidFill>
                  <a:srgbClr val="000000"/>
                </a:solidFill>
                <a:latin typeface="verdana" panose="020B0604030504040204" pitchFamily="34" charset="0"/>
              </a:rPr>
              <a:t>&lt;%</a:t>
            </a:r>
            <a:r>
              <a:rPr lang="fr-SN" sz="1400" dirty="0">
                <a:solidFill>
                  <a:srgbClr val="646464"/>
                </a:solidFill>
                <a:latin typeface="verdana" panose="020B0604030504040204" pitchFamily="34" charset="0"/>
              </a:rPr>
              <a:t>@page</a:t>
            </a:r>
            <a:r>
              <a:rPr lang="fr-SN" sz="1400" dirty="0">
                <a:solidFill>
                  <a:srgbClr val="000000"/>
                </a:solidFill>
                <a:latin typeface="verdana" panose="020B0604030504040204" pitchFamily="34" charset="0"/>
              </a:rPr>
              <a:t> </a:t>
            </a:r>
            <a:r>
              <a:rPr lang="fr-SN" sz="1400" b="1" dirty="0">
                <a:solidFill>
                  <a:srgbClr val="006699"/>
                </a:solidFill>
                <a:latin typeface="verdana" panose="020B0604030504040204" pitchFamily="34" charset="0"/>
              </a:rPr>
              <a:t>import</a:t>
            </a:r>
            <a:r>
              <a:rPr lang="fr-SN" sz="1400" dirty="0">
                <a:solidFill>
                  <a:srgbClr val="000000"/>
                </a:solidFill>
                <a:latin typeface="verdana" panose="020B0604030504040204" pitchFamily="34" charset="0"/>
              </a:rPr>
              <a:t>=</a:t>
            </a:r>
            <a:r>
              <a:rPr lang="fr-SN" sz="1400" dirty="0">
                <a:solidFill>
                  <a:srgbClr val="0000FF"/>
                </a:solidFill>
                <a:latin typeface="verdana" panose="020B0604030504040204" pitchFamily="34" charset="0"/>
              </a:rPr>
              <a:t>"</a:t>
            </a:r>
            <a:r>
              <a:rPr lang="fr-SN" sz="1400" dirty="0" err="1">
                <a:solidFill>
                  <a:srgbClr val="0000FF"/>
                </a:solidFill>
                <a:latin typeface="verdana" panose="020B0604030504040204" pitchFamily="34" charset="0"/>
              </a:rPr>
              <a:t>com.javatpoint.LoginBean</a:t>
            </a:r>
            <a:r>
              <a:rPr lang="fr-SN" sz="1400" dirty="0">
                <a:solidFill>
                  <a:srgbClr val="0000FF"/>
                </a:solidFill>
                <a:latin typeface="verdana" panose="020B0604030504040204" pitchFamily="34" charset="0"/>
              </a:rPr>
              <a:t>"</a:t>
            </a:r>
            <a:r>
              <a:rPr lang="fr-SN" sz="1400" dirty="0">
                <a:solidFill>
                  <a:srgbClr val="000000"/>
                </a:solidFill>
                <a:latin typeface="verdana" panose="020B0604030504040204" pitchFamily="34" charset="0"/>
              </a:rPr>
              <a:t>%&gt;  </a:t>
            </a:r>
          </a:p>
          <a:p>
            <a:r>
              <a:rPr lang="fr-SN" sz="1400" dirty="0">
                <a:solidFill>
                  <a:srgbClr val="000000"/>
                </a:solidFill>
                <a:latin typeface="verdana" panose="020B0604030504040204" pitchFamily="34" charset="0"/>
              </a:rPr>
              <a:t>&lt;p&gt;Vous êtes connecté!&lt;/p&gt;  </a:t>
            </a:r>
          </a:p>
          <a:p>
            <a:r>
              <a:rPr lang="fr-SN" sz="1400" dirty="0">
                <a:solidFill>
                  <a:srgbClr val="000000"/>
                </a:solidFill>
                <a:latin typeface="verdana" panose="020B0604030504040204" pitchFamily="34" charset="0"/>
              </a:rPr>
              <a:t>&lt;%  </a:t>
            </a:r>
          </a:p>
          <a:p>
            <a:r>
              <a:rPr lang="fr-SN" sz="1400" dirty="0" err="1">
                <a:solidFill>
                  <a:srgbClr val="000000"/>
                </a:solidFill>
                <a:latin typeface="verdana" panose="020B0604030504040204" pitchFamily="34" charset="0"/>
              </a:rPr>
              <a:t>LoginBean</a:t>
            </a:r>
            <a:r>
              <a:rPr lang="fr-SN" sz="1400" dirty="0">
                <a:solidFill>
                  <a:srgbClr val="000000"/>
                </a:solidFill>
                <a:latin typeface="verdana" panose="020B0604030504040204" pitchFamily="34" charset="0"/>
              </a:rPr>
              <a:t> </a:t>
            </a:r>
            <a:r>
              <a:rPr lang="fr-SN" sz="1400" dirty="0" err="1">
                <a:solidFill>
                  <a:srgbClr val="000000"/>
                </a:solidFill>
                <a:latin typeface="verdana" panose="020B0604030504040204" pitchFamily="34" charset="0"/>
              </a:rPr>
              <a:t>bean</a:t>
            </a:r>
            <a:r>
              <a:rPr lang="fr-SN" sz="1400" dirty="0">
                <a:solidFill>
                  <a:srgbClr val="000000"/>
                </a:solidFill>
                <a:latin typeface="verdana" panose="020B0604030504040204" pitchFamily="34" charset="0"/>
              </a:rPr>
              <a:t>=(</a:t>
            </a:r>
            <a:r>
              <a:rPr lang="fr-SN" sz="1400" dirty="0" err="1">
                <a:solidFill>
                  <a:srgbClr val="000000"/>
                </a:solidFill>
                <a:latin typeface="verdana" panose="020B0604030504040204" pitchFamily="34" charset="0"/>
              </a:rPr>
              <a:t>LoginBean</a:t>
            </a:r>
            <a:r>
              <a:rPr lang="fr-SN" sz="1400" dirty="0">
                <a:solidFill>
                  <a:srgbClr val="000000"/>
                </a:solidFill>
                <a:latin typeface="verdana" panose="020B0604030504040204" pitchFamily="34" charset="0"/>
              </a:rPr>
              <a:t>)</a:t>
            </a:r>
            <a:r>
              <a:rPr lang="fr-SN" sz="1400" dirty="0" err="1">
                <a:solidFill>
                  <a:srgbClr val="000000"/>
                </a:solidFill>
                <a:latin typeface="verdana" panose="020B0604030504040204" pitchFamily="34" charset="0"/>
              </a:rPr>
              <a:t>request.getAttribute</a:t>
            </a:r>
            <a:r>
              <a:rPr lang="fr-SN" sz="1400" dirty="0">
                <a:solidFill>
                  <a:srgbClr val="000000"/>
                </a:solidFill>
                <a:latin typeface="verdana" panose="020B0604030504040204" pitchFamily="34" charset="0"/>
              </a:rPr>
              <a:t>(</a:t>
            </a:r>
            <a:r>
              <a:rPr lang="fr-SN" sz="1400" dirty="0">
                <a:solidFill>
                  <a:srgbClr val="0000FF"/>
                </a:solidFill>
                <a:latin typeface="verdana" panose="020B0604030504040204" pitchFamily="34" charset="0"/>
              </a:rPr>
              <a:t>"</a:t>
            </a:r>
            <a:r>
              <a:rPr lang="fr-SN" sz="1400" dirty="0" err="1">
                <a:solidFill>
                  <a:srgbClr val="0000FF"/>
                </a:solidFill>
                <a:latin typeface="verdana" panose="020B0604030504040204" pitchFamily="34" charset="0"/>
              </a:rPr>
              <a:t>bean</a:t>
            </a:r>
            <a:r>
              <a:rPr lang="fr-SN" sz="1400" dirty="0">
                <a:solidFill>
                  <a:srgbClr val="0000FF"/>
                </a:solidFill>
                <a:latin typeface="verdana" panose="020B0604030504040204" pitchFamily="34" charset="0"/>
              </a:rPr>
              <a:t>"</a:t>
            </a:r>
            <a:r>
              <a:rPr lang="fr-SN" sz="1400" dirty="0">
                <a:solidFill>
                  <a:srgbClr val="000000"/>
                </a:solidFill>
                <a:latin typeface="verdana" panose="020B0604030504040204" pitchFamily="34" charset="0"/>
              </a:rPr>
              <a:t>);  </a:t>
            </a:r>
          </a:p>
          <a:p>
            <a:r>
              <a:rPr lang="fr-SN" sz="1400" dirty="0" err="1">
                <a:solidFill>
                  <a:srgbClr val="000000"/>
                </a:solidFill>
                <a:latin typeface="verdana" panose="020B0604030504040204" pitchFamily="34" charset="0"/>
              </a:rPr>
              <a:t>out.print</a:t>
            </a:r>
            <a:r>
              <a:rPr lang="fr-SN" sz="1400" dirty="0">
                <a:solidFill>
                  <a:srgbClr val="000000"/>
                </a:solidFill>
                <a:latin typeface="verdana" panose="020B0604030504040204" pitchFamily="34" charset="0"/>
              </a:rPr>
              <a:t>(</a:t>
            </a:r>
            <a:r>
              <a:rPr lang="fr-SN" sz="1400" dirty="0">
                <a:solidFill>
                  <a:srgbClr val="0000FF"/>
                </a:solidFill>
                <a:latin typeface="verdana" panose="020B0604030504040204" pitchFamily="34" charset="0"/>
              </a:rPr>
              <a:t>  " Bonjour, "</a:t>
            </a:r>
            <a:r>
              <a:rPr lang="fr-SN" sz="1400" dirty="0">
                <a:solidFill>
                  <a:srgbClr val="000000"/>
                </a:solidFill>
                <a:latin typeface="verdana" panose="020B0604030504040204" pitchFamily="34" charset="0"/>
              </a:rPr>
              <a:t>+</a:t>
            </a:r>
            <a:r>
              <a:rPr lang="fr-SN" sz="1400" dirty="0" err="1">
                <a:solidFill>
                  <a:srgbClr val="000000"/>
                </a:solidFill>
                <a:latin typeface="verdana" panose="020B0604030504040204" pitchFamily="34" charset="0"/>
              </a:rPr>
              <a:t>bean.getName</a:t>
            </a:r>
            <a:r>
              <a:rPr lang="fr-SN" sz="1400" dirty="0">
                <a:solidFill>
                  <a:srgbClr val="000000"/>
                </a:solidFill>
                <a:latin typeface="verdana" panose="020B0604030504040204" pitchFamily="34" charset="0"/>
              </a:rPr>
              <a:t>());  </a:t>
            </a:r>
          </a:p>
          <a:p>
            <a:r>
              <a:rPr lang="fr-SN" sz="1400" dirty="0">
                <a:solidFill>
                  <a:srgbClr val="000000"/>
                </a:solidFill>
                <a:latin typeface="verdana" panose="020B0604030504040204" pitchFamily="34" charset="0"/>
              </a:rPr>
              <a:t>%&gt;  </a:t>
            </a:r>
          </a:p>
        </p:txBody>
      </p:sp>
      <p:sp>
        <p:nvSpPr>
          <p:cNvPr id="13" name="Espace réservé du contenu 2">
            <a:extLst>
              <a:ext uri="{FF2B5EF4-FFF2-40B4-BE49-F238E27FC236}">
                <a16:creationId xmlns:a16="http://schemas.microsoft.com/office/drawing/2014/main" id="{1D838C7A-0BB0-DF4B-A5F4-504B6098DA65}"/>
              </a:ext>
            </a:extLst>
          </p:cNvPr>
          <p:cNvSpPr txBox="1">
            <a:spLocks/>
          </p:cNvSpPr>
          <p:nvPr/>
        </p:nvSpPr>
        <p:spPr>
          <a:xfrm>
            <a:off x="1306396" y="3662501"/>
            <a:ext cx="10478982" cy="2326876"/>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lvl="1">
              <a:buClr>
                <a:srgbClr val="30ACEC">
                  <a:lumMod val="75000"/>
                </a:srgbClr>
              </a:buClr>
              <a:defRPr/>
            </a:pPr>
            <a:r>
              <a:rPr lang="fr-FR" sz="2400" b="1" dirty="0">
                <a:solidFill>
                  <a:prstClr val="black"/>
                </a:solidFill>
              </a:rPr>
              <a:t>Login-</a:t>
            </a:r>
            <a:r>
              <a:rPr lang="fr-FR" sz="2400" b="1" dirty="0" err="1">
                <a:solidFill>
                  <a:prstClr val="black"/>
                </a:solidFill>
              </a:rPr>
              <a:t>error.jsp</a:t>
            </a:r>
            <a:endParaRPr lang="fr-FR" sz="2400" dirty="0">
              <a:solidFill>
                <a:prstClr val="black"/>
              </a:solidFill>
            </a:endParaRPr>
          </a:p>
        </p:txBody>
      </p:sp>
      <p:sp>
        <p:nvSpPr>
          <p:cNvPr id="14" name="Rectangle 13">
            <a:extLst>
              <a:ext uri="{FF2B5EF4-FFF2-40B4-BE49-F238E27FC236}">
                <a16:creationId xmlns:a16="http://schemas.microsoft.com/office/drawing/2014/main" id="{DDDA9379-EFFB-BB42-946E-BBBACD534D12}"/>
              </a:ext>
            </a:extLst>
          </p:cNvPr>
          <p:cNvSpPr/>
          <p:nvPr/>
        </p:nvSpPr>
        <p:spPr>
          <a:xfrm>
            <a:off x="5689438" y="4540680"/>
            <a:ext cx="5729899" cy="110714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fr-SN" sz="1600" dirty="0">
                <a:solidFill>
                  <a:srgbClr val="000000"/>
                </a:solidFill>
                <a:latin typeface="verdana" panose="020B0604030504040204" pitchFamily="34" charset="0"/>
              </a:rPr>
              <a:t>&lt;p&gt;identifications :  passe de passe  invalide&lt;/p&gt;  </a:t>
            </a:r>
          </a:p>
          <a:p>
            <a:r>
              <a:rPr lang="fr-SN" sz="1600" dirty="0">
                <a:solidFill>
                  <a:srgbClr val="000000"/>
                </a:solidFill>
                <a:latin typeface="verdana" panose="020B0604030504040204" pitchFamily="34" charset="0"/>
              </a:rPr>
              <a:t>&lt;%@ include file=</a:t>
            </a:r>
            <a:r>
              <a:rPr lang="fr-SN" sz="1600" dirty="0">
                <a:solidFill>
                  <a:srgbClr val="0000FF"/>
                </a:solidFill>
                <a:latin typeface="verdana" panose="020B0604030504040204" pitchFamily="34" charset="0"/>
              </a:rPr>
              <a:t>"index.jsp"</a:t>
            </a:r>
            <a:r>
              <a:rPr lang="fr-SN" sz="1600" dirty="0">
                <a:solidFill>
                  <a:srgbClr val="000000"/>
                </a:solidFill>
                <a:latin typeface="verdana" panose="020B0604030504040204" pitchFamily="34" charset="0"/>
              </a:rPr>
              <a:t> %&gt;  </a:t>
            </a:r>
          </a:p>
        </p:txBody>
      </p:sp>
    </p:spTree>
    <p:extLst>
      <p:ext uri="{BB962C8B-B14F-4D97-AF65-F5344CB8AC3E}">
        <p14:creationId xmlns:p14="http://schemas.microsoft.com/office/powerpoint/2010/main" val="24293629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35</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868362"/>
            <a:ext cx="10700478" cy="1847944"/>
          </a:xfrm>
        </p:spPr>
        <p:txBody>
          <a:bodyPr>
            <a:noAutofit/>
          </a:bodyPr>
          <a:lstStyle/>
          <a:p>
            <a:pPr lvl="1"/>
            <a:endParaRPr lang="fr-FR" dirty="0"/>
          </a:p>
          <a:p>
            <a:pPr lvl="2">
              <a:buFont typeface="Wingdings" charset="2"/>
              <a:buChar char="ü"/>
            </a:pPr>
            <a:endParaRPr lang="fr-FR" dirty="0"/>
          </a:p>
          <a:p>
            <a:pPr lvl="2">
              <a:buFont typeface="Wingdings" charset="2"/>
              <a:buChar char="ü"/>
            </a:pPr>
            <a:endParaRPr lang="fr-FR" dirty="0"/>
          </a:p>
          <a:p>
            <a:pPr lvl="2">
              <a:buFont typeface="Wingdings" charset="2"/>
              <a:buChar char="ü"/>
            </a:pPr>
            <a:endParaRPr lang="fr-FR" dirty="0"/>
          </a:p>
        </p:txBody>
      </p:sp>
      <p:sp>
        <p:nvSpPr>
          <p:cNvPr id="7" name="Titre 1"/>
          <p:cNvSpPr txBox="1">
            <a:spLocks/>
          </p:cNvSpPr>
          <p:nvPr/>
        </p:nvSpPr>
        <p:spPr>
          <a:xfrm>
            <a:off x="1491522" y="0"/>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defRPr/>
            </a:pPr>
            <a:r>
              <a:rPr lang="fr-FR" b="1" dirty="0">
                <a:solidFill>
                  <a:srgbClr val="C00000"/>
                </a:solidFill>
              </a:rPr>
              <a:t>MVC et JSP: </a:t>
            </a:r>
            <a:r>
              <a:rPr lang="fr-FR" b="1" dirty="0">
                <a:solidFill>
                  <a:srgbClr val="00B0F0"/>
                </a:solidFill>
              </a:rPr>
              <a:t>Application</a:t>
            </a:r>
          </a:p>
        </p:txBody>
      </p:sp>
      <p:sp>
        <p:nvSpPr>
          <p:cNvPr id="8" name="Espace réservé du contenu 2"/>
          <p:cNvSpPr txBox="1">
            <a:spLocks/>
          </p:cNvSpPr>
          <p:nvPr/>
        </p:nvSpPr>
        <p:spPr>
          <a:xfrm>
            <a:off x="1215938" y="1102124"/>
            <a:ext cx="10478982" cy="2326876"/>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lvl="1">
              <a:buClr>
                <a:srgbClr val="30ACEC">
                  <a:lumMod val="75000"/>
                </a:srgbClr>
              </a:buClr>
              <a:defRPr/>
            </a:pPr>
            <a:r>
              <a:rPr lang="fr-FR" sz="2400" b="1" dirty="0" err="1"/>
              <a:t>Web.hml</a:t>
            </a:r>
            <a:endParaRPr lang="fr-FR" sz="2400" b="1" dirty="0"/>
          </a:p>
        </p:txBody>
      </p:sp>
      <p:sp>
        <p:nvSpPr>
          <p:cNvPr id="9" name="Rectangle 8">
            <a:extLst>
              <a:ext uri="{FF2B5EF4-FFF2-40B4-BE49-F238E27FC236}">
                <a16:creationId xmlns:a16="http://schemas.microsoft.com/office/drawing/2014/main" id="{7350FD83-FB05-964C-8C09-45CB6360D4A1}"/>
              </a:ext>
            </a:extLst>
          </p:cNvPr>
          <p:cNvSpPr/>
          <p:nvPr/>
        </p:nvSpPr>
        <p:spPr>
          <a:xfrm>
            <a:off x="3993144" y="2205318"/>
            <a:ext cx="7288401" cy="441655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fr-SN" sz="1400" b="1" dirty="0">
                <a:solidFill>
                  <a:srgbClr val="006699"/>
                </a:solidFill>
                <a:latin typeface="verdana" panose="020B0604030504040204" pitchFamily="34" charset="0"/>
              </a:rPr>
              <a:t>&lt;?</a:t>
            </a:r>
            <a:r>
              <a:rPr lang="fr-SN" sz="1400" b="1" dirty="0" err="1">
                <a:solidFill>
                  <a:srgbClr val="006699"/>
                </a:solidFill>
                <a:latin typeface="verdana" panose="020B0604030504040204" pitchFamily="34" charset="0"/>
              </a:rPr>
              <a:t>xml</a:t>
            </a:r>
            <a:r>
              <a:rPr lang="fr-SN" sz="1400" dirty="0">
                <a:solidFill>
                  <a:srgbClr val="000000"/>
                </a:solidFill>
                <a:latin typeface="verdana" panose="020B0604030504040204" pitchFamily="34" charset="0"/>
              </a:rPr>
              <a:t> </a:t>
            </a:r>
            <a:r>
              <a:rPr lang="fr-SN" sz="1400" dirty="0">
                <a:solidFill>
                  <a:srgbClr val="FF0000"/>
                </a:solidFill>
                <a:latin typeface="verdana" panose="020B0604030504040204" pitchFamily="34" charset="0"/>
              </a:rPr>
              <a:t>version</a:t>
            </a:r>
            <a:r>
              <a:rPr lang="fr-SN" sz="1400" dirty="0">
                <a:solidFill>
                  <a:srgbClr val="000000"/>
                </a:solidFill>
                <a:latin typeface="verdana" panose="020B0604030504040204" pitchFamily="34" charset="0"/>
              </a:rPr>
              <a:t>=</a:t>
            </a:r>
            <a:r>
              <a:rPr lang="fr-SN" sz="1400" dirty="0">
                <a:solidFill>
                  <a:srgbClr val="0000FF"/>
                </a:solidFill>
                <a:latin typeface="verdana" panose="020B0604030504040204" pitchFamily="34" charset="0"/>
              </a:rPr>
              <a:t>"1.0"</a:t>
            </a:r>
            <a:r>
              <a:rPr lang="fr-SN" sz="1400" dirty="0">
                <a:solidFill>
                  <a:srgbClr val="000000"/>
                </a:solidFill>
                <a:latin typeface="verdana" panose="020B0604030504040204" pitchFamily="34" charset="0"/>
              </a:rPr>
              <a:t> </a:t>
            </a:r>
            <a:r>
              <a:rPr lang="fr-SN" sz="1400" dirty="0" err="1">
                <a:solidFill>
                  <a:srgbClr val="FF0000"/>
                </a:solidFill>
                <a:latin typeface="verdana" panose="020B0604030504040204" pitchFamily="34" charset="0"/>
              </a:rPr>
              <a:t>encoding</a:t>
            </a:r>
            <a:r>
              <a:rPr lang="fr-SN" sz="1400" dirty="0">
                <a:solidFill>
                  <a:srgbClr val="000000"/>
                </a:solidFill>
                <a:latin typeface="verdana" panose="020B0604030504040204" pitchFamily="34" charset="0"/>
              </a:rPr>
              <a:t>=</a:t>
            </a:r>
            <a:r>
              <a:rPr lang="fr-SN" sz="1400" dirty="0">
                <a:solidFill>
                  <a:srgbClr val="0000FF"/>
                </a:solidFill>
                <a:latin typeface="verdana" panose="020B0604030504040204" pitchFamily="34" charset="0"/>
              </a:rPr>
              <a:t>"UTF-8"</a:t>
            </a:r>
            <a:r>
              <a:rPr lang="fr-SN" sz="1400" b="1" dirty="0">
                <a:solidFill>
                  <a:srgbClr val="006699"/>
                </a:solidFill>
                <a:latin typeface="verdana" panose="020B0604030504040204" pitchFamily="34" charset="0"/>
              </a:rPr>
              <a:t>?&gt;</a:t>
            </a:r>
            <a:r>
              <a:rPr lang="fr-SN" sz="1400" dirty="0">
                <a:solidFill>
                  <a:srgbClr val="000000"/>
                </a:solidFill>
                <a:latin typeface="verdana" panose="020B0604030504040204" pitchFamily="34" charset="0"/>
              </a:rPr>
              <a:t>  </a:t>
            </a:r>
          </a:p>
          <a:p>
            <a:r>
              <a:rPr lang="fr-SN" sz="1400" b="1" dirty="0">
                <a:solidFill>
                  <a:srgbClr val="006699"/>
                </a:solidFill>
                <a:latin typeface="verdana" panose="020B0604030504040204" pitchFamily="34" charset="0"/>
              </a:rPr>
              <a:t>&lt;web-</a:t>
            </a:r>
            <a:r>
              <a:rPr lang="fr-SN" sz="1400" b="1" dirty="0" err="1">
                <a:solidFill>
                  <a:srgbClr val="006699"/>
                </a:solidFill>
                <a:latin typeface="verdana" panose="020B0604030504040204" pitchFamily="34" charset="0"/>
              </a:rPr>
              <a:t>app</a:t>
            </a:r>
            <a:r>
              <a:rPr lang="fr-SN" sz="1400" dirty="0">
                <a:solidFill>
                  <a:srgbClr val="000000"/>
                </a:solidFill>
                <a:latin typeface="verdana" panose="020B0604030504040204" pitchFamily="34" charset="0"/>
              </a:rPr>
              <a:t> </a:t>
            </a:r>
            <a:r>
              <a:rPr lang="fr-SN" sz="1400" dirty="0" err="1">
                <a:solidFill>
                  <a:srgbClr val="FF0000"/>
                </a:solidFill>
                <a:latin typeface="verdana" panose="020B0604030504040204" pitchFamily="34" charset="0"/>
              </a:rPr>
              <a:t>xmlns:xsi</a:t>
            </a:r>
            <a:r>
              <a:rPr lang="fr-SN" sz="1400" dirty="0">
                <a:solidFill>
                  <a:srgbClr val="000000"/>
                </a:solidFill>
                <a:latin typeface="verdana" panose="020B0604030504040204" pitchFamily="34" charset="0"/>
              </a:rPr>
              <a:t>=</a:t>
            </a:r>
            <a:r>
              <a:rPr lang="fr-SN" sz="1400" dirty="0">
                <a:solidFill>
                  <a:srgbClr val="0000FF"/>
                </a:solidFill>
                <a:latin typeface="verdana" panose="020B0604030504040204" pitchFamily="34" charset="0"/>
              </a:rPr>
              <a:t>"http://www.w3.org/2001/</a:t>
            </a:r>
            <a:r>
              <a:rPr lang="fr-SN" sz="1400" dirty="0" err="1">
                <a:solidFill>
                  <a:srgbClr val="0000FF"/>
                </a:solidFill>
                <a:latin typeface="verdana" panose="020B0604030504040204" pitchFamily="34" charset="0"/>
              </a:rPr>
              <a:t>XMLSchema</a:t>
            </a:r>
            <a:r>
              <a:rPr lang="fr-SN" sz="1400" dirty="0">
                <a:solidFill>
                  <a:srgbClr val="0000FF"/>
                </a:solidFill>
                <a:latin typeface="verdana" panose="020B0604030504040204" pitchFamily="34" charset="0"/>
              </a:rPr>
              <a:t>-instance"</a:t>
            </a:r>
            <a:r>
              <a:rPr lang="fr-SN" sz="1400" dirty="0">
                <a:solidFill>
                  <a:srgbClr val="000000"/>
                </a:solidFill>
                <a:latin typeface="verdana" panose="020B0604030504040204" pitchFamily="34" charset="0"/>
              </a:rPr>
              <a:t>   </a:t>
            </a:r>
          </a:p>
          <a:p>
            <a:r>
              <a:rPr lang="fr-SN" sz="1400" dirty="0" err="1">
                <a:solidFill>
                  <a:srgbClr val="FF0000"/>
                </a:solidFill>
                <a:latin typeface="verdana" panose="020B0604030504040204" pitchFamily="34" charset="0"/>
              </a:rPr>
              <a:t>xmlns</a:t>
            </a:r>
            <a:r>
              <a:rPr lang="fr-SN" sz="1400" dirty="0">
                <a:solidFill>
                  <a:srgbClr val="000000"/>
                </a:solidFill>
                <a:latin typeface="verdana" panose="020B0604030504040204" pitchFamily="34" charset="0"/>
              </a:rPr>
              <a:t>=</a:t>
            </a:r>
            <a:r>
              <a:rPr lang="fr-SN" sz="1400" dirty="0">
                <a:solidFill>
                  <a:srgbClr val="0000FF"/>
                </a:solidFill>
                <a:latin typeface="verdana" panose="020B0604030504040204" pitchFamily="34" charset="0"/>
              </a:rPr>
              <a:t>"http://</a:t>
            </a:r>
            <a:r>
              <a:rPr lang="fr-SN" sz="1400" dirty="0" err="1">
                <a:solidFill>
                  <a:srgbClr val="0000FF"/>
                </a:solidFill>
                <a:latin typeface="verdana" panose="020B0604030504040204" pitchFamily="34" charset="0"/>
              </a:rPr>
              <a:t>java.sun.com</a:t>
            </a:r>
            <a:r>
              <a:rPr lang="fr-SN" sz="1400" dirty="0">
                <a:solidFill>
                  <a:srgbClr val="0000FF"/>
                </a:solidFill>
                <a:latin typeface="verdana" panose="020B0604030504040204" pitchFamily="34" charset="0"/>
              </a:rPr>
              <a:t>/</a:t>
            </a:r>
            <a:r>
              <a:rPr lang="fr-SN" sz="1400" dirty="0" err="1">
                <a:solidFill>
                  <a:srgbClr val="0000FF"/>
                </a:solidFill>
                <a:latin typeface="verdana" panose="020B0604030504040204" pitchFamily="34" charset="0"/>
              </a:rPr>
              <a:t>xml</a:t>
            </a:r>
            <a:r>
              <a:rPr lang="fr-SN" sz="1400" dirty="0">
                <a:solidFill>
                  <a:srgbClr val="0000FF"/>
                </a:solidFill>
                <a:latin typeface="verdana" panose="020B0604030504040204" pitchFamily="34" charset="0"/>
              </a:rPr>
              <a:t>/ns/</a:t>
            </a:r>
            <a:r>
              <a:rPr lang="fr-SN" sz="1400" dirty="0" err="1">
                <a:solidFill>
                  <a:srgbClr val="0000FF"/>
                </a:solidFill>
                <a:latin typeface="verdana" panose="020B0604030504040204" pitchFamily="34" charset="0"/>
              </a:rPr>
              <a:t>javaee</a:t>
            </a:r>
            <a:r>
              <a:rPr lang="fr-SN" sz="1400" dirty="0">
                <a:solidFill>
                  <a:srgbClr val="0000FF"/>
                </a:solidFill>
                <a:latin typeface="verdana" panose="020B0604030504040204" pitchFamily="34" charset="0"/>
              </a:rPr>
              <a:t>"</a:t>
            </a:r>
            <a:r>
              <a:rPr lang="fr-SN" sz="1400" dirty="0">
                <a:solidFill>
                  <a:srgbClr val="000000"/>
                </a:solidFill>
                <a:latin typeface="verdana" panose="020B0604030504040204" pitchFamily="34" charset="0"/>
              </a:rPr>
              <a:t> </a:t>
            </a:r>
            <a:r>
              <a:rPr lang="fr-SN" sz="1400" dirty="0" err="1">
                <a:solidFill>
                  <a:srgbClr val="FF0000"/>
                </a:solidFill>
                <a:latin typeface="verdana" panose="020B0604030504040204" pitchFamily="34" charset="0"/>
              </a:rPr>
              <a:t>xmlns:web</a:t>
            </a:r>
            <a:r>
              <a:rPr lang="fr-SN" sz="1400" dirty="0">
                <a:solidFill>
                  <a:srgbClr val="000000"/>
                </a:solidFill>
                <a:latin typeface="verdana" panose="020B0604030504040204" pitchFamily="34" charset="0"/>
              </a:rPr>
              <a:t>=</a:t>
            </a:r>
            <a:r>
              <a:rPr lang="fr-SN" sz="1400" dirty="0">
                <a:solidFill>
                  <a:srgbClr val="0000FF"/>
                </a:solidFill>
                <a:latin typeface="verdana" panose="020B0604030504040204" pitchFamily="34" charset="0"/>
              </a:rPr>
              <a:t>"http://</a:t>
            </a:r>
            <a:r>
              <a:rPr lang="fr-SN" sz="1400" dirty="0" err="1">
                <a:solidFill>
                  <a:srgbClr val="0000FF"/>
                </a:solidFill>
                <a:latin typeface="verdana" panose="020B0604030504040204" pitchFamily="34" charset="0"/>
              </a:rPr>
              <a:t>java.sun.com</a:t>
            </a:r>
            <a:r>
              <a:rPr lang="fr-SN" sz="1400" dirty="0">
                <a:solidFill>
                  <a:srgbClr val="0000FF"/>
                </a:solidFill>
                <a:latin typeface="verdana" panose="020B0604030504040204" pitchFamily="34" charset="0"/>
              </a:rPr>
              <a:t>/</a:t>
            </a:r>
            <a:r>
              <a:rPr lang="fr-SN" sz="1400" dirty="0" err="1">
                <a:solidFill>
                  <a:srgbClr val="0000FF"/>
                </a:solidFill>
                <a:latin typeface="verdana" panose="020B0604030504040204" pitchFamily="34" charset="0"/>
              </a:rPr>
              <a:t>xml</a:t>
            </a:r>
            <a:r>
              <a:rPr lang="fr-SN" sz="1400" dirty="0">
                <a:solidFill>
                  <a:srgbClr val="0000FF"/>
                </a:solidFill>
                <a:latin typeface="verdana" panose="020B0604030504040204" pitchFamily="34" charset="0"/>
              </a:rPr>
              <a:t>/ns/</a:t>
            </a:r>
            <a:r>
              <a:rPr lang="fr-SN" sz="1400" dirty="0" err="1">
                <a:solidFill>
                  <a:srgbClr val="0000FF"/>
                </a:solidFill>
                <a:latin typeface="verdana" panose="020B0604030504040204" pitchFamily="34" charset="0"/>
              </a:rPr>
              <a:t>javaee</a:t>
            </a:r>
            <a:r>
              <a:rPr lang="fr-SN" sz="1400" dirty="0">
                <a:solidFill>
                  <a:srgbClr val="0000FF"/>
                </a:solidFill>
                <a:latin typeface="verdana" panose="020B0604030504040204" pitchFamily="34" charset="0"/>
              </a:rPr>
              <a:t>/web-app_2_5.xsd"</a:t>
            </a:r>
            <a:r>
              <a:rPr lang="fr-SN" sz="1400" dirty="0">
                <a:solidFill>
                  <a:srgbClr val="000000"/>
                </a:solidFill>
                <a:latin typeface="verdana" panose="020B0604030504040204" pitchFamily="34" charset="0"/>
              </a:rPr>
              <a:t>   </a:t>
            </a:r>
          </a:p>
          <a:p>
            <a:r>
              <a:rPr lang="fr-SN" sz="1400" dirty="0" err="1">
                <a:solidFill>
                  <a:srgbClr val="FF0000"/>
                </a:solidFill>
                <a:latin typeface="verdana" panose="020B0604030504040204" pitchFamily="34" charset="0"/>
              </a:rPr>
              <a:t>xsi:schemaLocation</a:t>
            </a:r>
            <a:r>
              <a:rPr lang="fr-SN" sz="1400" dirty="0">
                <a:solidFill>
                  <a:srgbClr val="000000"/>
                </a:solidFill>
                <a:latin typeface="verdana" panose="020B0604030504040204" pitchFamily="34" charset="0"/>
              </a:rPr>
              <a:t>=</a:t>
            </a:r>
            <a:r>
              <a:rPr lang="fr-SN" sz="1400" dirty="0">
                <a:solidFill>
                  <a:srgbClr val="0000FF"/>
                </a:solidFill>
                <a:latin typeface="verdana" panose="020B0604030504040204" pitchFamily="34" charset="0"/>
              </a:rPr>
              <a:t>"http://</a:t>
            </a:r>
            <a:r>
              <a:rPr lang="fr-SN" sz="1400" dirty="0" err="1">
                <a:solidFill>
                  <a:srgbClr val="0000FF"/>
                </a:solidFill>
                <a:latin typeface="verdana" panose="020B0604030504040204" pitchFamily="34" charset="0"/>
              </a:rPr>
              <a:t>java.sun.com</a:t>
            </a:r>
            <a:r>
              <a:rPr lang="fr-SN" sz="1400" dirty="0">
                <a:solidFill>
                  <a:srgbClr val="0000FF"/>
                </a:solidFill>
                <a:latin typeface="verdana" panose="020B0604030504040204" pitchFamily="34" charset="0"/>
              </a:rPr>
              <a:t>/</a:t>
            </a:r>
            <a:r>
              <a:rPr lang="fr-SN" sz="1400" dirty="0" err="1">
                <a:solidFill>
                  <a:srgbClr val="0000FF"/>
                </a:solidFill>
                <a:latin typeface="verdana" panose="020B0604030504040204" pitchFamily="34" charset="0"/>
              </a:rPr>
              <a:t>xml</a:t>
            </a:r>
            <a:r>
              <a:rPr lang="fr-SN" sz="1400" dirty="0">
                <a:solidFill>
                  <a:srgbClr val="0000FF"/>
                </a:solidFill>
                <a:latin typeface="verdana" panose="020B0604030504040204" pitchFamily="34" charset="0"/>
              </a:rPr>
              <a:t>/ns/</a:t>
            </a:r>
            <a:r>
              <a:rPr lang="fr-SN" sz="1400" dirty="0" err="1">
                <a:solidFill>
                  <a:srgbClr val="0000FF"/>
                </a:solidFill>
                <a:latin typeface="verdana" panose="020B0604030504040204" pitchFamily="34" charset="0"/>
              </a:rPr>
              <a:t>javaee</a:t>
            </a:r>
            <a:r>
              <a:rPr lang="fr-SN" sz="1400" dirty="0">
                <a:solidFill>
                  <a:srgbClr val="0000FF"/>
                </a:solidFill>
                <a:latin typeface="verdana" panose="020B0604030504040204" pitchFamily="34" charset="0"/>
              </a:rPr>
              <a:t> http://</a:t>
            </a:r>
            <a:r>
              <a:rPr lang="fr-SN" sz="1400" dirty="0" err="1">
                <a:solidFill>
                  <a:srgbClr val="0000FF"/>
                </a:solidFill>
                <a:latin typeface="verdana" panose="020B0604030504040204" pitchFamily="34" charset="0"/>
              </a:rPr>
              <a:t>java.sun.com</a:t>
            </a:r>
            <a:r>
              <a:rPr lang="fr-SN" sz="1400" dirty="0">
                <a:solidFill>
                  <a:srgbClr val="0000FF"/>
                </a:solidFill>
                <a:latin typeface="verdana" panose="020B0604030504040204" pitchFamily="34" charset="0"/>
              </a:rPr>
              <a:t>/</a:t>
            </a:r>
            <a:r>
              <a:rPr lang="fr-SN" sz="1400" dirty="0" err="1">
                <a:solidFill>
                  <a:srgbClr val="0000FF"/>
                </a:solidFill>
                <a:latin typeface="verdana" panose="020B0604030504040204" pitchFamily="34" charset="0"/>
              </a:rPr>
              <a:t>xml</a:t>
            </a:r>
            <a:r>
              <a:rPr lang="fr-SN" sz="1400" dirty="0">
                <a:solidFill>
                  <a:srgbClr val="0000FF"/>
                </a:solidFill>
                <a:latin typeface="verdana" panose="020B0604030504040204" pitchFamily="34" charset="0"/>
              </a:rPr>
              <a:t>/ns/</a:t>
            </a:r>
            <a:r>
              <a:rPr lang="fr-SN" sz="1400" dirty="0" err="1">
                <a:solidFill>
                  <a:srgbClr val="0000FF"/>
                </a:solidFill>
                <a:latin typeface="verdana" panose="020B0604030504040204" pitchFamily="34" charset="0"/>
              </a:rPr>
              <a:t>javaee</a:t>
            </a:r>
            <a:r>
              <a:rPr lang="fr-SN" sz="1400" dirty="0">
                <a:solidFill>
                  <a:srgbClr val="0000FF"/>
                </a:solidFill>
                <a:latin typeface="verdana" panose="020B0604030504040204" pitchFamily="34" charset="0"/>
              </a:rPr>
              <a:t>/web-app_3_0.xsd"</a:t>
            </a:r>
            <a:r>
              <a:rPr lang="fr-SN" sz="1400" dirty="0">
                <a:solidFill>
                  <a:srgbClr val="000000"/>
                </a:solidFill>
                <a:latin typeface="verdana" panose="020B0604030504040204" pitchFamily="34" charset="0"/>
              </a:rPr>
              <a:t>   </a:t>
            </a:r>
          </a:p>
          <a:p>
            <a:r>
              <a:rPr lang="fr-SN" sz="1400" dirty="0">
                <a:solidFill>
                  <a:srgbClr val="FF0000"/>
                </a:solidFill>
                <a:latin typeface="verdana" panose="020B0604030504040204" pitchFamily="34" charset="0"/>
              </a:rPr>
              <a:t>id</a:t>
            </a:r>
            <a:r>
              <a:rPr lang="fr-SN" sz="1400" dirty="0">
                <a:solidFill>
                  <a:srgbClr val="000000"/>
                </a:solidFill>
                <a:latin typeface="verdana" panose="020B0604030504040204" pitchFamily="34" charset="0"/>
              </a:rPr>
              <a:t>=</a:t>
            </a:r>
            <a:r>
              <a:rPr lang="fr-SN" sz="1400" dirty="0">
                <a:solidFill>
                  <a:srgbClr val="0000FF"/>
                </a:solidFill>
                <a:latin typeface="verdana" panose="020B0604030504040204" pitchFamily="34" charset="0"/>
              </a:rPr>
              <a:t>"</a:t>
            </a:r>
            <a:r>
              <a:rPr lang="fr-SN" sz="1400" dirty="0" err="1">
                <a:solidFill>
                  <a:srgbClr val="0000FF"/>
                </a:solidFill>
                <a:latin typeface="verdana" panose="020B0604030504040204" pitchFamily="34" charset="0"/>
              </a:rPr>
              <a:t>WebApp_ID</a:t>
            </a:r>
            <a:r>
              <a:rPr lang="fr-SN" sz="1400" dirty="0">
                <a:solidFill>
                  <a:srgbClr val="0000FF"/>
                </a:solidFill>
                <a:latin typeface="verdana" panose="020B0604030504040204" pitchFamily="34" charset="0"/>
              </a:rPr>
              <a:t>"</a:t>
            </a:r>
            <a:r>
              <a:rPr lang="fr-SN" sz="1400" dirty="0">
                <a:solidFill>
                  <a:srgbClr val="000000"/>
                </a:solidFill>
                <a:latin typeface="verdana" panose="020B0604030504040204" pitchFamily="34" charset="0"/>
              </a:rPr>
              <a:t> </a:t>
            </a:r>
            <a:r>
              <a:rPr lang="fr-SN" sz="1400" dirty="0">
                <a:solidFill>
                  <a:srgbClr val="FF0000"/>
                </a:solidFill>
                <a:latin typeface="verdana" panose="020B0604030504040204" pitchFamily="34" charset="0"/>
              </a:rPr>
              <a:t>version</a:t>
            </a:r>
            <a:r>
              <a:rPr lang="fr-SN" sz="1400" dirty="0">
                <a:solidFill>
                  <a:srgbClr val="000000"/>
                </a:solidFill>
                <a:latin typeface="verdana" panose="020B0604030504040204" pitchFamily="34" charset="0"/>
              </a:rPr>
              <a:t>=</a:t>
            </a:r>
            <a:r>
              <a:rPr lang="fr-SN" sz="1400" dirty="0">
                <a:solidFill>
                  <a:srgbClr val="0000FF"/>
                </a:solidFill>
                <a:latin typeface="verdana" panose="020B0604030504040204" pitchFamily="34" charset="0"/>
              </a:rPr>
              <a:t>"3.0"</a:t>
            </a:r>
            <a:r>
              <a:rPr lang="fr-SN" sz="1400" b="1" dirty="0">
                <a:solidFill>
                  <a:srgbClr val="006699"/>
                </a:solidFill>
                <a:latin typeface="verdana" panose="020B0604030504040204" pitchFamily="34" charset="0"/>
              </a:rPr>
              <a:t>&gt;</a:t>
            </a:r>
            <a:r>
              <a:rPr lang="fr-SN" sz="1400" dirty="0">
                <a:solidFill>
                  <a:srgbClr val="000000"/>
                </a:solidFill>
                <a:latin typeface="verdana" panose="020B0604030504040204" pitchFamily="34" charset="0"/>
              </a:rPr>
              <a:t>  </a:t>
            </a:r>
          </a:p>
          <a:p>
            <a:r>
              <a:rPr lang="fr-SN" sz="1400" dirty="0">
                <a:solidFill>
                  <a:srgbClr val="000000"/>
                </a:solidFill>
                <a:latin typeface="verdana" panose="020B0604030504040204" pitchFamily="34" charset="0"/>
              </a:rPr>
              <a:t>    </a:t>
            </a:r>
          </a:p>
          <a:p>
            <a:r>
              <a:rPr lang="fr-SN" sz="1400" dirty="0">
                <a:solidFill>
                  <a:srgbClr val="000000"/>
                </a:solidFill>
                <a:latin typeface="verdana" panose="020B0604030504040204" pitchFamily="34" charset="0"/>
              </a:rPr>
              <a:t>  </a:t>
            </a:r>
            <a:r>
              <a:rPr lang="fr-SN" sz="1400" b="1" dirty="0">
                <a:solidFill>
                  <a:srgbClr val="006699"/>
                </a:solidFill>
                <a:latin typeface="verdana" panose="020B0604030504040204" pitchFamily="34" charset="0"/>
              </a:rPr>
              <a:t>&lt;servlet&gt;</a:t>
            </a:r>
            <a:r>
              <a:rPr lang="fr-SN" sz="1400" dirty="0">
                <a:solidFill>
                  <a:srgbClr val="000000"/>
                </a:solidFill>
                <a:latin typeface="verdana" panose="020B0604030504040204" pitchFamily="34" charset="0"/>
              </a:rPr>
              <a:t>  </a:t>
            </a:r>
          </a:p>
          <a:p>
            <a:r>
              <a:rPr lang="fr-SN" sz="1400" dirty="0">
                <a:solidFill>
                  <a:srgbClr val="000000"/>
                </a:solidFill>
                <a:latin typeface="verdana" panose="020B0604030504040204" pitchFamily="34" charset="0"/>
              </a:rPr>
              <a:t>  </a:t>
            </a:r>
            <a:r>
              <a:rPr lang="fr-SN" sz="1400" b="1" dirty="0">
                <a:solidFill>
                  <a:srgbClr val="006699"/>
                </a:solidFill>
                <a:latin typeface="verdana" panose="020B0604030504040204" pitchFamily="34" charset="0"/>
              </a:rPr>
              <a:t>&lt;servlet-</a:t>
            </a:r>
            <a:r>
              <a:rPr lang="fr-SN" sz="1400" b="1" dirty="0" err="1">
                <a:solidFill>
                  <a:srgbClr val="006699"/>
                </a:solidFill>
                <a:latin typeface="verdana" panose="020B0604030504040204" pitchFamily="34" charset="0"/>
              </a:rPr>
              <a:t>name</a:t>
            </a:r>
            <a:r>
              <a:rPr lang="fr-SN" sz="1400" b="1" dirty="0">
                <a:solidFill>
                  <a:srgbClr val="006699"/>
                </a:solidFill>
                <a:latin typeface="verdana" panose="020B0604030504040204" pitchFamily="34" charset="0"/>
              </a:rPr>
              <a:t>&gt;</a:t>
            </a:r>
            <a:r>
              <a:rPr lang="fr-SN" sz="1400" dirty="0">
                <a:solidFill>
                  <a:srgbClr val="000000"/>
                </a:solidFill>
                <a:latin typeface="verdana" panose="020B0604030504040204" pitchFamily="34" charset="0"/>
              </a:rPr>
              <a:t>s1</a:t>
            </a:r>
            <a:r>
              <a:rPr lang="fr-SN" sz="1400" b="1" dirty="0">
                <a:solidFill>
                  <a:srgbClr val="006699"/>
                </a:solidFill>
                <a:latin typeface="verdana" panose="020B0604030504040204" pitchFamily="34" charset="0"/>
              </a:rPr>
              <a:t>&lt;/servlet-</a:t>
            </a:r>
            <a:r>
              <a:rPr lang="fr-SN" sz="1400" b="1" dirty="0" err="1">
                <a:solidFill>
                  <a:srgbClr val="006699"/>
                </a:solidFill>
                <a:latin typeface="verdana" panose="020B0604030504040204" pitchFamily="34" charset="0"/>
              </a:rPr>
              <a:t>name</a:t>
            </a:r>
            <a:r>
              <a:rPr lang="fr-SN" sz="1400" b="1" dirty="0">
                <a:solidFill>
                  <a:srgbClr val="006699"/>
                </a:solidFill>
                <a:latin typeface="verdana" panose="020B0604030504040204" pitchFamily="34" charset="0"/>
              </a:rPr>
              <a:t>&gt;</a:t>
            </a:r>
            <a:r>
              <a:rPr lang="fr-SN" sz="1400" dirty="0">
                <a:solidFill>
                  <a:srgbClr val="000000"/>
                </a:solidFill>
                <a:latin typeface="verdana" panose="020B0604030504040204" pitchFamily="34" charset="0"/>
              </a:rPr>
              <a:t>  </a:t>
            </a:r>
          </a:p>
          <a:p>
            <a:r>
              <a:rPr lang="fr-SN" sz="1400" dirty="0">
                <a:solidFill>
                  <a:srgbClr val="000000"/>
                </a:solidFill>
                <a:latin typeface="verdana" panose="020B0604030504040204" pitchFamily="34" charset="0"/>
              </a:rPr>
              <a:t>  </a:t>
            </a:r>
            <a:r>
              <a:rPr lang="fr-SN" sz="1400" b="1" dirty="0">
                <a:solidFill>
                  <a:srgbClr val="006699"/>
                </a:solidFill>
                <a:latin typeface="verdana" panose="020B0604030504040204" pitchFamily="34" charset="0"/>
              </a:rPr>
              <a:t>&lt;servlet-class&gt;</a:t>
            </a:r>
            <a:r>
              <a:rPr lang="fr-SN" sz="1400" dirty="0" err="1">
                <a:solidFill>
                  <a:srgbClr val="000000"/>
                </a:solidFill>
                <a:latin typeface="verdana" panose="020B0604030504040204" pitchFamily="34" charset="0"/>
              </a:rPr>
              <a:t>com.javatpoint.ControllerServlet</a:t>
            </a:r>
            <a:r>
              <a:rPr lang="fr-SN" sz="1400" b="1" dirty="0">
                <a:solidFill>
                  <a:srgbClr val="006699"/>
                </a:solidFill>
                <a:latin typeface="verdana" panose="020B0604030504040204" pitchFamily="34" charset="0"/>
              </a:rPr>
              <a:t>&lt;/servlet-class&gt;</a:t>
            </a:r>
            <a:r>
              <a:rPr lang="fr-SN" sz="1400" dirty="0">
                <a:solidFill>
                  <a:srgbClr val="000000"/>
                </a:solidFill>
                <a:latin typeface="verdana" panose="020B0604030504040204" pitchFamily="34" charset="0"/>
              </a:rPr>
              <a:t>  </a:t>
            </a:r>
          </a:p>
          <a:p>
            <a:r>
              <a:rPr lang="fr-SN" sz="1400" dirty="0">
                <a:solidFill>
                  <a:srgbClr val="000000"/>
                </a:solidFill>
                <a:latin typeface="verdana" panose="020B0604030504040204" pitchFamily="34" charset="0"/>
              </a:rPr>
              <a:t>  </a:t>
            </a:r>
            <a:r>
              <a:rPr lang="fr-SN" sz="1400" b="1" dirty="0">
                <a:solidFill>
                  <a:srgbClr val="006699"/>
                </a:solidFill>
                <a:latin typeface="verdana" panose="020B0604030504040204" pitchFamily="34" charset="0"/>
              </a:rPr>
              <a:t>&lt;/servlet&gt;</a:t>
            </a:r>
            <a:r>
              <a:rPr lang="fr-SN" sz="1400" dirty="0">
                <a:solidFill>
                  <a:srgbClr val="000000"/>
                </a:solidFill>
                <a:latin typeface="verdana" panose="020B0604030504040204" pitchFamily="34" charset="0"/>
              </a:rPr>
              <a:t>  </a:t>
            </a:r>
          </a:p>
          <a:p>
            <a:r>
              <a:rPr lang="fr-SN" sz="1400" dirty="0">
                <a:solidFill>
                  <a:srgbClr val="000000"/>
                </a:solidFill>
                <a:latin typeface="verdana" panose="020B0604030504040204" pitchFamily="34" charset="0"/>
              </a:rPr>
              <a:t>  </a:t>
            </a:r>
            <a:r>
              <a:rPr lang="fr-SN" sz="1400" b="1" dirty="0">
                <a:solidFill>
                  <a:srgbClr val="006699"/>
                </a:solidFill>
                <a:latin typeface="verdana" panose="020B0604030504040204" pitchFamily="34" charset="0"/>
              </a:rPr>
              <a:t>&lt;servlet-</a:t>
            </a:r>
            <a:r>
              <a:rPr lang="fr-SN" sz="1400" b="1" dirty="0" err="1">
                <a:solidFill>
                  <a:srgbClr val="006699"/>
                </a:solidFill>
                <a:latin typeface="verdana" panose="020B0604030504040204" pitchFamily="34" charset="0"/>
              </a:rPr>
              <a:t>mapping</a:t>
            </a:r>
            <a:r>
              <a:rPr lang="fr-SN" sz="1400" b="1" dirty="0">
                <a:solidFill>
                  <a:srgbClr val="006699"/>
                </a:solidFill>
                <a:latin typeface="verdana" panose="020B0604030504040204" pitchFamily="34" charset="0"/>
              </a:rPr>
              <a:t>&gt;</a:t>
            </a:r>
            <a:r>
              <a:rPr lang="fr-SN" sz="1400" dirty="0">
                <a:solidFill>
                  <a:srgbClr val="000000"/>
                </a:solidFill>
                <a:latin typeface="verdana" panose="020B0604030504040204" pitchFamily="34" charset="0"/>
              </a:rPr>
              <a:t>  </a:t>
            </a:r>
          </a:p>
          <a:p>
            <a:r>
              <a:rPr lang="fr-SN" sz="1400" dirty="0">
                <a:solidFill>
                  <a:srgbClr val="000000"/>
                </a:solidFill>
                <a:latin typeface="verdana" panose="020B0604030504040204" pitchFamily="34" charset="0"/>
              </a:rPr>
              <a:t>  </a:t>
            </a:r>
            <a:r>
              <a:rPr lang="fr-SN" sz="1400" b="1" dirty="0">
                <a:solidFill>
                  <a:srgbClr val="006699"/>
                </a:solidFill>
                <a:latin typeface="verdana" panose="020B0604030504040204" pitchFamily="34" charset="0"/>
              </a:rPr>
              <a:t>&lt;servlet-</a:t>
            </a:r>
            <a:r>
              <a:rPr lang="fr-SN" sz="1400" b="1" dirty="0" err="1">
                <a:solidFill>
                  <a:srgbClr val="006699"/>
                </a:solidFill>
                <a:latin typeface="verdana" panose="020B0604030504040204" pitchFamily="34" charset="0"/>
              </a:rPr>
              <a:t>name</a:t>
            </a:r>
            <a:r>
              <a:rPr lang="fr-SN" sz="1400" b="1" dirty="0">
                <a:solidFill>
                  <a:srgbClr val="006699"/>
                </a:solidFill>
                <a:latin typeface="verdana" panose="020B0604030504040204" pitchFamily="34" charset="0"/>
              </a:rPr>
              <a:t>&gt;</a:t>
            </a:r>
            <a:r>
              <a:rPr lang="fr-SN" sz="1400" dirty="0">
                <a:solidFill>
                  <a:srgbClr val="000000"/>
                </a:solidFill>
                <a:latin typeface="verdana" panose="020B0604030504040204" pitchFamily="34" charset="0"/>
              </a:rPr>
              <a:t>s1</a:t>
            </a:r>
            <a:r>
              <a:rPr lang="fr-SN" sz="1400" b="1" dirty="0">
                <a:solidFill>
                  <a:srgbClr val="006699"/>
                </a:solidFill>
                <a:latin typeface="verdana" panose="020B0604030504040204" pitchFamily="34" charset="0"/>
              </a:rPr>
              <a:t>&lt;/servlet-</a:t>
            </a:r>
            <a:r>
              <a:rPr lang="fr-SN" sz="1400" b="1" dirty="0" err="1">
                <a:solidFill>
                  <a:srgbClr val="006699"/>
                </a:solidFill>
                <a:latin typeface="verdana" panose="020B0604030504040204" pitchFamily="34" charset="0"/>
              </a:rPr>
              <a:t>name</a:t>
            </a:r>
            <a:r>
              <a:rPr lang="fr-SN" sz="1400" b="1" dirty="0">
                <a:solidFill>
                  <a:srgbClr val="006699"/>
                </a:solidFill>
                <a:latin typeface="verdana" panose="020B0604030504040204" pitchFamily="34" charset="0"/>
              </a:rPr>
              <a:t>&gt;</a:t>
            </a:r>
            <a:r>
              <a:rPr lang="fr-SN" sz="1400" dirty="0">
                <a:solidFill>
                  <a:srgbClr val="000000"/>
                </a:solidFill>
                <a:latin typeface="verdana" panose="020B0604030504040204" pitchFamily="34" charset="0"/>
              </a:rPr>
              <a:t>  </a:t>
            </a:r>
          </a:p>
          <a:p>
            <a:r>
              <a:rPr lang="fr-SN" sz="1400" dirty="0">
                <a:solidFill>
                  <a:srgbClr val="000000"/>
                </a:solidFill>
                <a:latin typeface="verdana" panose="020B0604030504040204" pitchFamily="34" charset="0"/>
              </a:rPr>
              <a:t>  </a:t>
            </a:r>
            <a:r>
              <a:rPr lang="fr-SN" sz="1400" b="1" dirty="0">
                <a:solidFill>
                  <a:srgbClr val="006699"/>
                </a:solidFill>
                <a:latin typeface="verdana" panose="020B0604030504040204" pitchFamily="34" charset="0"/>
              </a:rPr>
              <a:t>&lt;url-pattern&gt;</a:t>
            </a:r>
            <a:r>
              <a:rPr lang="fr-SN" sz="1400" dirty="0">
                <a:solidFill>
                  <a:srgbClr val="000000"/>
                </a:solidFill>
                <a:latin typeface="verdana" panose="020B0604030504040204" pitchFamily="34" charset="0"/>
              </a:rPr>
              <a:t>/</a:t>
            </a:r>
            <a:r>
              <a:rPr lang="fr-SN" sz="1400" dirty="0" err="1">
                <a:solidFill>
                  <a:srgbClr val="000000"/>
                </a:solidFill>
                <a:latin typeface="verdana" panose="020B0604030504040204" pitchFamily="34" charset="0"/>
              </a:rPr>
              <a:t>ControllerServlet</a:t>
            </a:r>
            <a:r>
              <a:rPr lang="fr-SN" sz="1400" b="1" dirty="0">
                <a:solidFill>
                  <a:srgbClr val="006699"/>
                </a:solidFill>
                <a:latin typeface="verdana" panose="020B0604030504040204" pitchFamily="34" charset="0"/>
              </a:rPr>
              <a:t>&lt;/url-pattern&gt;</a:t>
            </a:r>
            <a:r>
              <a:rPr lang="fr-SN" sz="1400" dirty="0">
                <a:solidFill>
                  <a:srgbClr val="000000"/>
                </a:solidFill>
                <a:latin typeface="verdana" panose="020B0604030504040204" pitchFamily="34" charset="0"/>
              </a:rPr>
              <a:t>  </a:t>
            </a:r>
          </a:p>
          <a:p>
            <a:r>
              <a:rPr lang="fr-SN" sz="1400" dirty="0">
                <a:solidFill>
                  <a:srgbClr val="000000"/>
                </a:solidFill>
                <a:latin typeface="verdana" panose="020B0604030504040204" pitchFamily="34" charset="0"/>
              </a:rPr>
              <a:t>  </a:t>
            </a:r>
            <a:r>
              <a:rPr lang="fr-SN" sz="1400" b="1" dirty="0">
                <a:solidFill>
                  <a:srgbClr val="006699"/>
                </a:solidFill>
                <a:latin typeface="verdana" panose="020B0604030504040204" pitchFamily="34" charset="0"/>
              </a:rPr>
              <a:t>&lt;/servlet-</a:t>
            </a:r>
            <a:r>
              <a:rPr lang="fr-SN" sz="1400" b="1" dirty="0" err="1">
                <a:solidFill>
                  <a:srgbClr val="006699"/>
                </a:solidFill>
                <a:latin typeface="verdana" panose="020B0604030504040204" pitchFamily="34" charset="0"/>
              </a:rPr>
              <a:t>mapping</a:t>
            </a:r>
            <a:r>
              <a:rPr lang="fr-SN" sz="1400" b="1" dirty="0">
                <a:solidFill>
                  <a:srgbClr val="006699"/>
                </a:solidFill>
                <a:latin typeface="verdana" panose="020B0604030504040204" pitchFamily="34" charset="0"/>
              </a:rPr>
              <a:t>&gt;</a:t>
            </a:r>
            <a:r>
              <a:rPr lang="fr-SN" sz="1400" dirty="0">
                <a:solidFill>
                  <a:srgbClr val="000000"/>
                </a:solidFill>
                <a:latin typeface="verdana" panose="020B0604030504040204" pitchFamily="34" charset="0"/>
              </a:rPr>
              <a:t>  </a:t>
            </a:r>
          </a:p>
          <a:p>
            <a:r>
              <a:rPr lang="fr-SN" sz="1400" b="1" dirty="0">
                <a:solidFill>
                  <a:srgbClr val="006699"/>
                </a:solidFill>
                <a:latin typeface="verdana" panose="020B0604030504040204" pitchFamily="34" charset="0"/>
              </a:rPr>
              <a:t>&lt;/web-</a:t>
            </a:r>
            <a:r>
              <a:rPr lang="fr-SN" sz="1400" b="1" dirty="0" err="1">
                <a:solidFill>
                  <a:srgbClr val="006699"/>
                </a:solidFill>
                <a:latin typeface="verdana" panose="020B0604030504040204" pitchFamily="34" charset="0"/>
              </a:rPr>
              <a:t>app</a:t>
            </a:r>
            <a:r>
              <a:rPr lang="fr-SN" sz="1400" b="1" dirty="0">
                <a:solidFill>
                  <a:srgbClr val="006699"/>
                </a:solidFill>
                <a:latin typeface="verdana" panose="020B0604030504040204" pitchFamily="34" charset="0"/>
              </a:rPr>
              <a:t>&gt;</a:t>
            </a:r>
            <a:r>
              <a:rPr lang="fr-SN" sz="1400" dirty="0">
                <a:solidFill>
                  <a:srgbClr val="000000"/>
                </a:solidFill>
                <a:latin typeface="verdana" panose="020B0604030504040204" pitchFamily="34" charset="0"/>
              </a:rPr>
              <a:t>  </a:t>
            </a:r>
          </a:p>
        </p:txBody>
      </p:sp>
      <p:sp>
        <p:nvSpPr>
          <p:cNvPr id="13" name="Espace réservé du contenu 2">
            <a:extLst>
              <a:ext uri="{FF2B5EF4-FFF2-40B4-BE49-F238E27FC236}">
                <a16:creationId xmlns:a16="http://schemas.microsoft.com/office/drawing/2014/main" id="{1D838C7A-0BB0-DF4B-A5F4-504B6098DA65}"/>
              </a:ext>
            </a:extLst>
          </p:cNvPr>
          <p:cNvSpPr txBox="1">
            <a:spLocks/>
          </p:cNvSpPr>
          <p:nvPr/>
        </p:nvSpPr>
        <p:spPr>
          <a:xfrm>
            <a:off x="1306396" y="3662501"/>
            <a:ext cx="10478982" cy="2326876"/>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lvl="1">
              <a:buClr>
                <a:srgbClr val="30ACEC">
                  <a:lumMod val="75000"/>
                </a:srgbClr>
              </a:buClr>
              <a:defRPr/>
            </a:pPr>
            <a:endParaRPr lang="fr-FR" sz="2400" dirty="0">
              <a:solidFill>
                <a:prstClr val="black"/>
              </a:solidFill>
            </a:endParaRPr>
          </a:p>
        </p:txBody>
      </p:sp>
    </p:spTree>
    <p:extLst>
      <p:ext uri="{BB962C8B-B14F-4D97-AF65-F5344CB8AC3E}">
        <p14:creationId xmlns:p14="http://schemas.microsoft.com/office/powerpoint/2010/main" val="316441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9" name="Titre 1"/>
          <p:cNvSpPr txBox="1">
            <a:spLocks/>
          </p:cNvSpPr>
          <p:nvPr/>
        </p:nvSpPr>
        <p:spPr>
          <a:xfrm>
            <a:off x="1199118" y="-173226"/>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Première page JSP</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97406" y="1154622"/>
            <a:ext cx="10473098" cy="4768340"/>
          </a:xfrm>
          <a:prstGeom prst="rect">
            <a:avLst/>
          </a:prstGeom>
        </p:spPr>
      </p:pic>
    </p:spTree>
    <p:extLst>
      <p:ext uri="{BB962C8B-B14F-4D97-AF65-F5344CB8AC3E}">
        <p14:creationId xmlns:p14="http://schemas.microsoft.com/office/powerpoint/2010/main" val="473278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9" name="Titre 1"/>
          <p:cNvSpPr txBox="1">
            <a:spLocks/>
          </p:cNvSpPr>
          <p:nvPr/>
        </p:nvSpPr>
        <p:spPr>
          <a:xfrm>
            <a:off x="1199118" y="-173226"/>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Première page JSP</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sp>
        <p:nvSpPr>
          <p:cNvPr id="10" name="Espace réservé du contenu 2"/>
          <p:cNvSpPr>
            <a:spLocks noGrp="1"/>
          </p:cNvSpPr>
          <p:nvPr>
            <p:ph idx="1"/>
          </p:nvPr>
        </p:nvSpPr>
        <p:spPr>
          <a:xfrm>
            <a:off x="1491522" y="1291609"/>
            <a:ext cx="10700478" cy="2265979"/>
          </a:xfrm>
        </p:spPr>
        <p:txBody>
          <a:bodyPr>
            <a:normAutofit/>
          </a:bodyPr>
          <a:lstStyle/>
          <a:p>
            <a:pPr lvl="1"/>
            <a:r>
              <a:rPr lang="fr-FR" sz="3200" dirty="0"/>
              <a:t>Pour tester notre première page </a:t>
            </a:r>
            <a:r>
              <a:rPr lang="fr-FR" sz="3200" b="1" dirty="0">
                <a:solidFill>
                  <a:srgbClr val="FF0000"/>
                </a:solidFill>
              </a:rPr>
              <a:t>JSP</a:t>
            </a:r>
            <a:r>
              <a:rPr lang="fr-FR" sz="3200" dirty="0"/>
              <a:t> aller sur le navigateur et entrez l’url </a:t>
            </a:r>
            <a:r>
              <a:rPr lang="fr-FR" sz="3200" b="1" dirty="0">
                <a:solidFill>
                  <a:srgbClr val="FF0000"/>
                </a:solidFill>
                <a:latin typeface="Times New Roman" charset="0"/>
                <a:ea typeface="Times New Roman" charset="0"/>
                <a:cs typeface="Times New Roman" charset="0"/>
              </a:rPr>
              <a:t>« http://localhost:8080/</a:t>
            </a:r>
            <a:r>
              <a:rPr lang="fr-FR" sz="3200" b="1" dirty="0" err="1">
                <a:solidFill>
                  <a:srgbClr val="FF0000"/>
                </a:solidFill>
                <a:latin typeface="Times New Roman" charset="0"/>
                <a:ea typeface="Times New Roman" charset="0"/>
                <a:cs typeface="Times New Roman" charset="0"/>
              </a:rPr>
              <a:t>monprojet</a:t>
            </a:r>
            <a:r>
              <a:rPr lang="fr-FR" sz="3200" b="1" dirty="0">
                <a:solidFill>
                  <a:srgbClr val="FF0000"/>
                </a:solidFill>
                <a:latin typeface="Times New Roman" charset="0"/>
                <a:ea typeface="Times New Roman" charset="0"/>
                <a:cs typeface="Times New Roman" charset="0"/>
              </a:rPr>
              <a:t>/</a:t>
            </a:r>
            <a:r>
              <a:rPr lang="fr-FR" sz="3200" b="1" dirty="0" err="1">
                <a:solidFill>
                  <a:srgbClr val="FF0000"/>
                </a:solidFill>
                <a:latin typeface="Times New Roman" charset="0"/>
                <a:ea typeface="Times New Roman" charset="0"/>
                <a:cs typeface="Times New Roman" charset="0"/>
              </a:rPr>
              <a:t>maPremiereJSP.jsp</a:t>
            </a:r>
            <a:r>
              <a:rPr lang="fr-FR" sz="3200" b="1" dirty="0">
                <a:solidFill>
                  <a:srgbClr val="FF0000"/>
                </a:solidFill>
                <a:latin typeface="Times New Roman" charset="0"/>
                <a:ea typeface="Times New Roman" charset="0"/>
                <a:cs typeface="Times New Roman" charset="0"/>
              </a:rPr>
              <a:t> »</a:t>
            </a:r>
            <a:r>
              <a:rPr lang="fr-FR" sz="3200" dirty="0"/>
              <a:t> </a:t>
            </a:r>
          </a:p>
          <a:p>
            <a:pPr lvl="1"/>
            <a:r>
              <a:rPr lang="fr-FR" sz="3200" dirty="0"/>
              <a:t>On doit avoir la page suivante</a:t>
            </a:r>
          </a:p>
        </p:txBody>
      </p:sp>
      <p:pic>
        <p:nvPicPr>
          <p:cNvPr id="2" name="Imag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57500" y="3992851"/>
            <a:ext cx="6586537" cy="2334751"/>
          </a:xfrm>
          <a:prstGeom prst="rect">
            <a:avLst/>
          </a:prstGeom>
        </p:spPr>
      </p:pic>
    </p:spTree>
    <p:extLst>
      <p:ext uri="{BB962C8B-B14F-4D97-AF65-F5344CB8AC3E}">
        <p14:creationId xmlns:p14="http://schemas.microsoft.com/office/powerpoint/2010/main" val="3492538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9" name="Titre 1"/>
          <p:cNvSpPr txBox="1">
            <a:spLocks/>
          </p:cNvSpPr>
          <p:nvPr/>
        </p:nvSpPr>
        <p:spPr>
          <a:xfrm>
            <a:off x="1199118" y="-173226"/>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Première page JSP</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sp>
        <p:nvSpPr>
          <p:cNvPr id="10" name="Espace réservé du contenu 2"/>
          <p:cNvSpPr>
            <a:spLocks noGrp="1"/>
          </p:cNvSpPr>
          <p:nvPr>
            <p:ph idx="1"/>
          </p:nvPr>
        </p:nvSpPr>
        <p:spPr>
          <a:xfrm>
            <a:off x="1491522" y="685800"/>
            <a:ext cx="10700478" cy="6006927"/>
          </a:xfrm>
        </p:spPr>
        <p:txBody>
          <a:bodyPr>
            <a:normAutofit fontScale="77500" lnSpcReduction="20000"/>
          </a:bodyPr>
          <a:lstStyle/>
          <a:p>
            <a:pPr lvl="1"/>
            <a:r>
              <a:rPr lang="fr-FR" sz="3600" dirty="0"/>
              <a:t>Une page JSP commence toujours par la directive page: </a:t>
            </a:r>
            <a:r>
              <a:rPr lang="fr-FR" sz="3600" b="1" dirty="0">
                <a:solidFill>
                  <a:srgbClr val="FF0000"/>
                </a:solidFill>
              </a:rPr>
              <a:t>&lt;%@ page </a:t>
            </a:r>
            <a:r>
              <a:rPr lang="fr-FR" sz="3600" b="1" dirty="0" err="1">
                <a:solidFill>
                  <a:srgbClr val="FF0000"/>
                </a:solidFill>
              </a:rPr>
              <a:t>language</a:t>
            </a:r>
            <a:r>
              <a:rPr lang="fr-FR" sz="3600" b="1" dirty="0">
                <a:solidFill>
                  <a:srgbClr val="FF0000"/>
                </a:solidFill>
              </a:rPr>
              <a:t>="java" %&gt;</a:t>
            </a:r>
          </a:p>
          <a:p>
            <a:pPr lvl="1"/>
            <a:r>
              <a:rPr lang="fr-FR" sz="3600" dirty="0"/>
              <a:t>Le code java doit se trouver entre les balises </a:t>
            </a:r>
            <a:r>
              <a:rPr lang="fr-FR" sz="3600" b="1" dirty="0">
                <a:solidFill>
                  <a:srgbClr val="FF0000"/>
                </a:solidFill>
              </a:rPr>
              <a:t>&lt;%</a:t>
            </a:r>
            <a:r>
              <a:rPr lang="fr-FR" sz="3600" dirty="0"/>
              <a:t> et </a:t>
            </a:r>
            <a:r>
              <a:rPr lang="fr-FR" sz="3600" b="1" dirty="0">
                <a:solidFill>
                  <a:srgbClr val="FF0000"/>
                </a:solidFill>
              </a:rPr>
              <a:t>%&gt;</a:t>
            </a:r>
          </a:p>
          <a:p>
            <a:pPr lvl="1"/>
            <a:r>
              <a:rPr lang="fr-FR" sz="3600" dirty="0"/>
              <a:t>La page JSP sera compilée en servlet mais contrairement aux servlets, vous n’avez pas besoin de la déclarer dans un fichier </a:t>
            </a:r>
            <a:r>
              <a:rPr lang="fr-FR" sz="3600" b="1" dirty="0">
                <a:solidFill>
                  <a:srgbClr val="FF0000"/>
                </a:solidFill>
              </a:rPr>
              <a:t>web.xml</a:t>
            </a:r>
          </a:p>
          <a:p>
            <a:pPr lvl="1"/>
            <a:r>
              <a:rPr lang="fr-FR" sz="3600" dirty="0"/>
              <a:t>Il existe des variables prédéfinies utilisables directement dans la page, comme </a:t>
            </a:r>
            <a:r>
              <a:rPr lang="fr-FR" sz="3600" b="1" dirty="0">
                <a:solidFill>
                  <a:srgbClr val="FF0000"/>
                </a:solidFill>
              </a:rPr>
              <a:t>out</a:t>
            </a:r>
            <a:r>
              <a:rPr lang="fr-FR" sz="3600" dirty="0"/>
              <a:t> et d’autres qu’on verra par la suite. </a:t>
            </a:r>
            <a:r>
              <a:rPr lang="fr-FR" sz="3600" b="1" dirty="0">
                <a:solidFill>
                  <a:srgbClr val="FF0000"/>
                </a:solidFill>
              </a:rPr>
              <a:t>Exemple</a:t>
            </a:r>
            <a:r>
              <a:rPr lang="fr-FR" sz="3600" dirty="0"/>
              <a:t>: </a:t>
            </a:r>
            <a:r>
              <a:rPr lang="fr-FR" sz="3600" dirty="0">
                <a:solidFill>
                  <a:schemeClr val="accent1">
                    <a:lumMod val="50000"/>
                  </a:schemeClr>
                </a:solidFill>
              </a:rPr>
              <a:t>out.println ("exemple de page JSP ");</a:t>
            </a:r>
          </a:p>
          <a:p>
            <a:pPr lvl="1"/>
            <a:r>
              <a:rPr lang="fr-FR" sz="3600" dirty="0"/>
              <a:t>Pour mettre des commentaires, il en existe deux types:</a:t>
            </a:r>
          </a:p>
          <a:p>
            <a:pPr lvl="2">
              <a:buFont typeface="Wingdings" charset="2"/>
              <a:buChar char="ü"/>
            </a:pPr>
            <a:r>
              <a:rPr lang="fr-FR" sz="3600" b="1" dirty="0">
                <a:solidFill>
                  <a:srgbClr val="FF0000"/>
                </a:solidFill>
              </a:rPr>
              <a:t>&lt;%-- commentaire JSP --%&gt; </a:t>
            </a:r>
            <a:r>
              <a:rPr lang="fr-FR" sz="3600" dirty="0"/>
              <a:t>invisible dans le navigateur</a:t>
            </a:r>
          </a:p>
          <a:p>
            <a:pPr lvl="2">
              <a:buFont typeface="Wingdings" charset="2"/>
              <a:buChar char="ü"/>
            </a:pPr>
            <a:r>
              <a:rPr lang="fr-FR" sz="3600" b="1" dirty="0">
                <a:solidFill>
                  <a:srgbClr val="FF0000"/>
                </a:solidFill>
              </a:rPr>
              <a:t>&lt;!– commentaire HTML --&gt; </a:t>
            </a:r>
            <a:r>
              <a:rPr lang="fr-FR" sz="3600" dirty="0"/>
              <a:t>visible dans le navigateur (si vous faites Affichage/Source)</a:t>
            </a:r>
          </a:p>
        </p:txBody>
      </p:sp>
    </p:spTree>
    <p:extLst>
      <p:ext uri="{BB962C8B-B14F-4D97-AF65-F5344CB8AC3E}">
        <p14:creationId xmlns:p14="http://schemas.microsoft.com/office/powerpoint/2010/main" val="362683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9" name="Titre 1"/>
          <p:cNvSpPr txBox="1">
            <a:spLocks/>
          </p:cNvSpPr>
          <p:nvPr/>
        </p:nvSpPr>
        <p:spPr>
          <a:xfrm>
            <a:off x="1427721" y="-173226"/>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Cycle de vie d’une JSP</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pic>
        <p:nvPicPr>
          <p:cNvPr id="3" name="Imag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6454" y="880136"/>
            <a:ext cx="9053513" cy="5630028"/>
          </a:xfrm>
          <a:prstGeom prst="rect">
            <a:avLst/>
          </a:prstGeom>
        </p:spPr>
      </p:pic>
    </p:spTree>
    <p:extLst>
      <p:ext uri="{BB962C8B-B14F-4D97-AF65-F5344CB8AC3E}">
        <p14:creationId xmlns:p14="http://schemas.microsoft.com/office/powerpoint/2010/main" val="3194594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10" name="Espace réservé du contenu 2"/>
          <p:cNvSpPr>
            <a:spLocks noGrp="1"/>
          </p:cNvSpPr>
          <p:nvPr>
            <p:ph idx="1"/>
          </p:nvPr>
        </p:nvSpPr>
        <p:spPr>
          <a:xfrm>
            <a:off x="1491522" y="685800"/>
            <a:ext cx="10700478" cy="6006927"/>
          </a:xfrm>
        </p:spPr>
        <p:txBody>
          <a:bodyPr>
            <a:noAutofit/>
          </a:bodyPr>
          <a:lstStyle/>
          <a:p>
            <a:pPr lvl="1"/>
            <a:r>
              <a:rPr lang="fr-FR" sz="2100" b="1" dirty="0">
                <a:solidFill>
                  <a:srgbClr val="FF0000"/>
                </a:solidFill>
              </a:rPr>
              <a:t>Génération de source java et compilation:</a:t>
            </a:r>
            <a:r>
              <a:rPr lang="fr-FR" sz="2100" dirty="0"/>
              <a:t> Lorsque le moteur de JSP reçoit pour la première fois une requête d’un fichier JSP, le processeur JSP analyse la page et convertit les balises JSP en code Java. Il enrobe ensuite les instructions HTML dans du code Java. Le code java généré est ensuite compilé en servlet. Le cycle de vie de la page JSP devient similaire au cycle de vie d’une servlet.</a:t>
            </a:r>
          </a:p>
          <a:p>
            <a:pPr lvl="1"/>
            <a:r>
              <a:rPr lang="fr-FR" sz="2100" b="1" dirty="0">
                <a:solidFill>
                  <a:srgbClr val="FF0000"/>
                </a:solidFill>
              </a:rPr>
              <a:t>Traitement de la requête:</a:t>
            </a:r>
            <a:r>
              <a:rPr lang="fr-FR" sz="2100" dirty="0"/>
              <a:t> Lorsque que la page JSP est compilée en servlet, le moteur de servlet crée une instance de la servlet et appelle la méthode </a:t>
            </a:r>
            <a:r>
              <a:rPr lang="fr-FR" sz="2100" b="1" dirty="0">
                <a:solidFill>
                  <a:srgbClr val="FF0000"/>
                </a:solidFill>
              </a:rPr>
              <a:t>« service ( ) » </a:t>
            </a:r>
            <a:r>
              <a:rPr lang="fr-FR" sz="2100" dirty="0"/>
              <a:t>en réponse à la demande. A chaque réception de requête, le moteur effectue une vérification afin de déterminer si le fichier JSP a été modifié depuis la dernière compilation. S’il a été modifié, le traitement de génération de source java et de compilation est à nouveau effectué. L’instance de servlet nouvellement chargée reçoit et traite la demande client.</a:t>
            </a:r>
          </a:p>
          <a:p>
            <a:pPr lvl="1"/>
            <a:r>
              <a:rPr lang="fr-FR" sz="2100" b="1" dirty="0">
                <a:solidFill>
                  <a:srgbClr val="FF0000"/>
                </a:solidFill>
              </a:rPr>
              <a:t>Arrêt:</a:t>
            </a:r>
            <a:r>
              <a:rPr lang="fr-FR" sz="2100" dirty="0"/>
              <a:t> Lorsque le moteur de servlet n’a plus besoin de la servlet ou qu’une nouvelle instance de la servlet est en cours de rechargement, il appelle la méthode </a:t>
            </a:r>
            <a:r>
              <a:rPr lang="fr-FR" sz="2100" b="1" dirty="0">
                <a:solidFill>
                  <a:srgbClr val="FF0000"/>
                </a:solidFill>
              </a:rPr>
              <a:t>« destroy ( ) ».</a:t>
            </a:r>
            <a:r>
              <a:rPr lang="fr-FR" sz="2100" dirty="0"/>
              <a:t> Comme pour les servlets, la machine virtuelle java (JVM) procède ensuite à une récupération des ressources mémoires qui avaient été allouées.</a:t>
            </a:r>
          </a:p>
        </p:txBody>
      </p:sp>
      <p:sp>
        <p:nvSpPr>
          <p:cNvPr id="7" name="Titre 1"/>
          <p:cNvSpPr txBox="1">
            <a:spLocks/>
          </p:cNvSpPr>
          <p:nvPr/>
        </p:nvSpPr>
        <p:spPr>
          <a:xfrm>
            <a:off x="1491522" y="0"/>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Cycle de vie d’une JSP</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spTree>
    <p:extLst>
      <p:ext uri="{BB962C8B-B14F-4D97-AF65-F5344CB8AC3E}">
        <p14:creationId xmlns:p14="http://schemas.microsoft.com/office/powerpoint/2010/main" val="27533781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1419337" y="6327602"/>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6" name="ZoneTexte 5"/>
          <p:cNvSpPr txBox="1"/>
          <p:nvPr/>
        </p:nvSpPr>
        <p:spPr>
          <a:xfrm>
            <a:off x="554636" y="-779489"/>
            <a:ext cx="184731"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9" name="Titre 1"/>
          <p:cNvSpPr txBox="1">
            <a:spLocks/>
          </p:cNvSpPr>
          <p:nvPr/>
        </p:nvSpPr>
        <p:spPr>
          <a:xfrm>
            <a:off x="1427721" y="-173226"/>
            <a:ext cx="10670980" cy="97916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a:ln w="3175" cmpd="sng">
                  <a:noFill/>
                </a:ln>
                <a:solidFill>
                  <a:srgbClr val="C00000"/>
                </a:solidFill>
                <a:effectLst/>
                <a:uLnTx/>
                <a:uFillTx/>
                <a:latin typeface="Corbel" panose="020B0503020204020204"/>
                <a:ea typeface="+mj-ea"/>
                <a:cs typeface="+mj-cs"/>
              </a:rPr>
              <a:t>Traitement d’une JSP</a:t>
            </a:r>
            <a:endParaRPr kumimoji="0" lang="fr-FR" sz="4000" b="1" i="0" u="none" strike="noStrike" kern="1200" cap="none" spc="0" normalizeH="0" baseline="0" noProof="0" dirty="0">
              <a:ln w="3175" cmpd="sng">
                <a:noFill/>
              </a:ln>
              <a:solidFill>
                <a:srgbClr val="0070C0"/>
              </a:solidFill>
              <a:effectLst/>
              <a:uLnTx/>
              <a:uFillTx/>
              <a:latin typeface="Corbel" panose="020B0503020204020204"/>
              <a:ea typeface="+mj-ea"/>
              <a:cs typeface="+mj-cs"/>
            </a:endParaRPr>
          </a:p>
        </p:txBody>
      </p:sp>
      <p:pic>
        <p:nvPicPr>
          <p:cNvPr id="2" name="Imag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3047" y="805935"/>
            <a:ext cx="8840327" cy="5715205"/>
          </a:xfrm>
          <a:prstGeom prst="rect">
            <a:avLst/>
          </a:prstGeom>
        </p:spPr>
      </p:pic>
    </p:spTree>
    <p:extLst>
      <p:ext uri="{BB962C8B-B14F-4D97-AF65-F5344CB8AC3E}">
        <p14:creationId xmlns:p14="http://schemas.microsoft.com/office/powerpoint/2010/main" val="28918042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e">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253</TotalTime>
  <Words>3203</Words>
  <Application>Microsoft Macintosh PowerPoint</Application>
  <PresentationFormat>Grand écran</PresentationFormat>
  <Paragraphs>457</Paragraphs>
  <Slides>35</Slides>
  <Notes>34</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35</vt:i4>
      </vt:variant>
    </vt:vector>
  </HeadingPairs>
  <TitlesOfParts>
    <vt:vector size="45" baseType="lpstr">
      <vt:lpstr>.AppleSystemUIFont</vt:lpstr>
      <vt:lpstr>Arial</vt:lpstr>
      <vt:lpstr>Calibri</vt:lpstr>
      <vt:lpstr>Corbel</vt:lpstr>
      <vt:lpstr>Courier New</vt:lpstr>
      <vt:lpstr>Times New Roman</vt:lpstr>
      <vt:lpstr>Times-Roman</vt:lpstr>
      <vt:lpstr>verdana</vt:lpstr>
      <vt:lpstr>Wingdings</vt:lpstr>
      <vt:lpstr>Parallaxe</vt:lpstr>
      <vt:lpstr>JSP( Java Server Pages)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Microsoft Office User</dc:creator>
  <cp:lastModifiedBy>Microsoft Office User</cp:lastModifiedBy>
  <cp:revision>16</cp:revision>
  <dcterms:created xsi:type="dcterms:W3CDTF">2019-08-13T13:54:55Z</dcterms:created>
  <dcterms:modified xsi:type="dcterms:W3CDTF">2019-09-02T13:38:04Z</dcterms:modified>
</cp:coreProperties>
</file>